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5"/>
  </p:notesMasterIdLst>
  <p:sldIdLst>
    <p:sldId id="256" r:id="rId2"/>
    <p:sldId id="311" r:id="rId3"/>
    <p:sldId id="410" r:id="rId4"/>
    <p:sldId id="411" r:id="rId5"/>
    <p:sldId id="422" r:id="rId6"/>
    <p:sldId id="412" r:id="rId7"/>
    <p:sldId id="413" r:id="rId8"/>
    <p:sldId id="414" r:id="rId9"/>
    <p:sldId id="415" r:id="rId10"/>
    <p:sldId id="416" r:id="rId11"/>
    <p:sldId id="417" r:id="rId12"/>
    <p:sldId id="418" r:id="rId13"/>
    <p:sldId id="423" r:id="rId14"/>
    <p:sldId id="424" r:id="rId15"/>
    <p:sldId id="425" r:id="rId16"/>
    <p:sldId id="426" r:id="rId17"/>
    <p:sldId id="427" r:id="rId18"/>
    <p:sldId id="419" r:id="rId19"/>
    <p:sldId id="420" r:id="rId20"/>
    <p:sldId id="421" r:id="rId21"/>
    <p:sldId id="434" r:id="rId22"/>
    <p:sldId id="405" r:id="rId23"/>
    <p:sldId id="395" r:id="rId24"/>
    <p:sldId id="396" r:id="rId25"/>
    <p:sldId id="397" r:id="rId26"/>
    <p:sldId id="398" r:id="rId27"/>
    <p:sldId id="399" r:id="rId28"/>
    <p:sldId id="400" r:id="rId29"/>
    <p:sldId id="430" r:id="rId30"/>
    <p:sldId id="401" r:id="rId31"/>
    <p:sldId id="402" r:id="rId32"/>
    <p:sldId id="403" r:id="rId33"/>
    <p:sldId id="404" r:id="rId34"/>
    <p:sldId id="435" r:id="rId35"/>
    <p:sldId id="342" r:id="rId36"/>
    <p:sldId id="431" r:id="rId37"/>
    <p:sldId id="344" r:id="rId38"/>
    <p:sldId id="347" r:id="rId39"/>
    <p:sldId id="348" r:id="rId40"/>
    <p:sldId id="349" r:id="rId41"/>
    <p:sldId id="432" r:id="rId42"/>
    <p:sldId id="350" r:id="rId43"/>
    <p:sldId id="351" r:id="rId44"/>
    <p:sldId id="352" r:id="rId45"/>
    <p:sldId id="353" r:id="rId46"/>
    <p:sldId id="354" r:id="rId47"/>
    <p:sldId id="355" r:id="rId48"/>
    <p:sldId id="356" r:id="rId49"/>
    <p:sldId id="357" r:id="rId50"/>
    <p:sldId id="359" r:id="rId51"/>
    <p:sldId id="360" r:id="rId52"/>
    <p:sldId id="361" r:id="rId53"/>
    <p:sldId id="392" r:id="rId5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1D07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99" autoAdjust="0"/>
    <p:restoredTop sz="95340" autoAdjust="0"/>
  </p:normalViewPr>
  <p:slideViewPr>
    <p:cSldViewPr snapToGrid="0">
      <p:cViewPr varScale="1">
        <p:scale>
          <a:sx n="125" d="100"/>
          <a:sy n="125" d="100"/>
        </p:scale>
        <p:origin x="15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jpeg>
</file>

<file path=ppt/media/image12.png>
</file>

<file path=ppt/media/image13.png>
</file>

<file path=ppt/media/image15.jpeg>
</file>

<file path=ppt/media/image16.jpeg>
</file>

<file path=ppt/media/image17.jpg>
</file>

<file path=ppt/media/image18.jpg>
</file>

<file path=ppt/media/image19.jpeg>
</file>

<file path=ppt/media/image2.png>
</file>

<file path=ppt/media/image20.jpeg>
</file>

<file path=ppt/media/image21.jpe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7BFC9C-4FE3-417B-9525-139A53DB9389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7A9F3D-7E56-41A5-8D8C-A21EC4CC99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66301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C9948-6E2D-44F0-8983-40C26BC46910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75648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fld id="{676E2A69-7DE1-4862-B52B-FFFED20B6AAA}" type="slidenum">
              <a:rPr lang="en-US" sz="1200" smtClean="0">
                <a:latin typeface="Times New Roman" pitchFamily="18" charset="0"/>
              </a:rPr>
              <a:pPr/>
              <a:t>24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/>
              <a:t>Insert von-neumann schematic here</a:t>
            </a:r>
          </a:p>
        </p:txBody>
      </p:sp>
    </p:spTree>
    <p:extLst>
      <p:ext uri="{BB962C8B-B14F-4D97-AF65-F5344CB8AC3E}">
        <p14:creationId xmlns:p14="http://schemas.microsoft.com/office/powerpoint/2010/main" val="12995577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fld id="{6468B2E8-1D39-4C6A-8172-7A76388991C9}" type="slidenum">
              <a:rPr lang="en-US" sz="1200" smtClean="0">
                <a:latin typeface="Times New Roman" pitchFamily="18" charset="0"/>
              </a:rPr>
              <a:pPr/>
              <a:t>25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/>
              <a:t>victoria@samsung.com</a:t>
            </a:r>
          </a:p>
        </p:txBody>
      </p:sp>
    </p:spTree>
    <p:extLst>
      <p:ext uri="{BB962C8B-B14F-4D97-AF65-F5344CB8AC3E}">
        <p14:creationId xmlns:p14="http://schemas.microsoft.com/office/powerpoint/2010/main" val="8108290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fld id="{C21617F2-302E-4202-9B36-EE4C8CBEE5F5}" type="slidenum">
              <a:rPr lang="en-US" sz="1200" smtClean="0">
                <a:latin typeface="Times New Roman" pitchFamily="18" charset="0"/>
              </a:rPr>
              <a:pPr/>
              <a:t>28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/>
              <a:t>Desk analogy: books on your desk are registers. The library is memory</a:t>
            </a:r>
          </a:p>
        </p:txBody>
      </p:sp>
    </p:spTree>
    <p:extLst>
      <p:ext uri="{BB962C8B-B14F-4D97-AF65-F5344CB8AC3E}">
        <p14:creationId xmlns:p14="http://schemas.microsoft.com/office/powerpoint/2010/main" val="29406585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C9948-6E2D-44F0-8983-40C26BC46910}" type="slidenum">
              <a:rPr lang="en-IN" smtClean="0"/>
              <a:t>29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97551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C9948-6E2D-44F0-8983-40C26BC46910}" type="slidenum">
              <a:rPr lang="en-IN" smtClean="0"/>
              <a:t>38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83798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C9948-6E2D-44F0-8983-40C26BC46910}" type="slidenum">
              <a:rPr lang="en-IN" smtClean="0"/>
              <a:t>39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85461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C9948-6E2D-44F0-8983-40C26BC46910}" type="slidenum">
              <a:rPr lang="en-IN" smtClean="0"/>
              <a:t>40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80368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C9948-6E2D-44F0-8983-40C26BC46910}" type="slidenum">
              <a:rPr lang="en-IN" smtClean="0"/>
              <a:t>41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80001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C9948-6E2D-44F0-8983-40C26BC46910}" type="slidenum">
              <a:rPr lang="en-IN" smtClean="0"/>
              <a:t>42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3035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C9948-6E2D-44F0-8983-40C26BC46910}" type="slidenum">
              <a:rPr lang="en-IN" smtClean="0"/>
              <a:t>43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6898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C9948-6E2D-44F0-8983-40C26BC46910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9836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C9948-6E2D-44F0-8983-40C26BC46910}" type="slidenum">
              <a:rPr lang="en-IN" smtClean="0"/>
              <a:t>44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03074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A9F3D-7E56-41A5-8D8C-A21EC4CC99C6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17957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C9948-6E2D-44F0-8983-40C26BC46910}" type="slidenum">
              <a:rPr lang="en-IN" smtClean="0"/>
              <a:t>50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80003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C9948-6E2D-44F0-8983-40C26BC46910}" type="slidenum">
              <a:rPr lang="en-IN" smtClean="0"/>
              <a:t>51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74453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C9948-6E2D-44F0-8983-40C26BC46910}" type="slidenum">
              <a:rPr lang="en-IN" smtClean="0"/>
              <a:t>52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91749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defTabSz="949325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defTabSz="949325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defTabSz="949325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defTabSz="949325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fld id="{FE043209-FF50-4EC6-8939-A938D18D0BB1}" type="slidenum">
              <a:rPr lang="en-US" sz="1200" smtClean="0">
                <a:latin typeface="Times New Roman" pitchFamily="18" charset="0"/>
              </a:rPr>
              <a:pPr/>
              <a:t>5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5427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r>
              <a:rPr lang="en-US"/>
              <a:t>Point out that I and j will become global thread indices.</a:t>
            </a:r>
          </a:p>
        </p:txBody>
      </p:sp>
    </p:spTree>
    <p:extLst>
      <p:ext uri="{BB962C8B-B14F-4D97-AF65-F5344CB8AC3E}">
        <p14:creationId xmlns:p14="http://schemas.microsoft.com/office/powerpoint/2010/main" val="3624020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defTabSz="949325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defTabSz="949325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defTabSz="949325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defTabSz="949325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fld id="{FE043209-FF50-4EC6-8939-A938D18D0BB1}" type="slidenum">
              <a:rPr lang="en-US" sz="1200" smtClean="0">
                <a:latin typeface="Times New Roman" pitchFamily="18" charset="0"/>
              </a:rPr>
              <a:pPr/>
              <a:t>6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5427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r>
              <a:rPr lang="en-US"/>
              <a:t>Point out that I and j will become global thread indices.</a:t>
            </a:r>
          </a:p>
        </p:txBody>
      </p:sp>
    </p:spTree>
    <p:extLst>
      <p:ext uri="{BB962C8B-B14F-4D97-AF65-F5344CB8AC3E}">
        <p14:creationId xmlns:p14="http://schemas.microsoft.com/office/powerpoint/2010/main" val="3948194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C9948-6E2D-44F0-8983-40C26BC46910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45728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C9948-6E2D-44F0-8983-40C26BC46910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79888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C9948-6E2D-44F0-8983-40C26BC46910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05077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fld id="{F9652308-2236-44E2-B745-0402846C1335}" type="slidenum">
              <a:rPr lang="en-US" sz="1200" smtClean="0">
                <a:latin typeface="Times New Roman" pitchFamily="18" charset="0"/>
              </a:rPr>
              <a:pPr/>
              <a:t>22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/>
              <a:t>Global, constant, and texture memory spaces are persistent across kernels called by the same application.</a:t>
            </a:r>
          </a:p>
        </p:txBody>
      </p:sp>
    </p:spTree>
    <p:extLst>
      <p:ext uri="{BB962C8B-B14F-4D97-AF65-F5344CB8AC3E}">
        <p14:creationId xmlns:p14="http://schemas.microsoft.com/office/powerpoint/2010/main" val="856804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defTabSz="949325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defTabSz="94932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fld id="{F9652308-2236-44E2-B745-0402846C1335}" type="slidenum">
              <a:rPr lang="en-US" sz="1200" smtClean="0">
                <a:latin typeface="Times New Roman" pitchFamily="18" charset="0"/>
              </a:rPr>
              <a:pPr/>
              <a:t>23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313" y="4560888"/>
            <a:ext cx="5362575" cy="4319587"/>
          </a:xfr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/>
              <a:t>Global, constant, and texture memory spaces are persistent across kernels called by the same application.</a:t>
            </a:r>
          </a:p>
        </p:txBody>
      </p:sp>
    </p:spTree>
    <p:extLst>
      <p:ext uri="{BB962C8B-B14F-4D97-AF65-F5344CB8AC3E}">
        <p14:creationId xmlns:p14="http://schemas.microsoft.com/office/powerpoint/2010/main" val="1617972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51489-74AA-4745-817A-43F39CF5BD69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0D6F2-586D-46C3-BA76-9F276CBB2A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0749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51489-74AA-4745-817A-43F39CF5BD69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0D6F2-586D-46C3-BA76-9F276CBB2A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8388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51489-74AA-4745-817A-43F39CF5BD69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0D6F2-586D-46C3-BA76-9F276CBB2A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18819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8304213" cy="114141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© David Kirk/NVIDIA and Wen-mei W. Hwu, ECE408/CS483/ 2007-2016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4FE69C-2669-4975-AFAA-F405DDE600C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145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924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524000"/>
            <a:ext cx="7924800" cy="2209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886200"/>
            <a:ext cx="7924800" cy="2209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457200" y="6248400"/>
            <a:ext cx="3962400" cy="4572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© David Kirk/NVIDIA and Wen-mei W. Hwu, 2007-2016 ECE408/CS483, University of Illinois, Urbana-Champaign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074CB2-1E8B-4B82-8A2A-784FA1EC669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680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51489-74AA-4745-817A-43F39CF5BD69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0D6F2-586D-46C3-BA76-9F276CBB2A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0732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51489-74AA-4745-817A-43F39CF5BD69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0D6F2-586D-46C3-BA76-9F276CBB2A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370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51489-74AA-4745-817A-43F39CF5BD69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0D6F2-586D-46C3-BA76-9F276CBB2A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5112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51489-74AA-4745-817A-43F39CF5BD69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0D6F2-586D-46C3-BA76-9F276CBB2A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7438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51489-74AA-4745-817A-43F39CF5BD69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0D6F2-586D-46C3-BA76-9F276CBB2A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3810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51489-74AA-4745-817A-43F39CF5BD69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0D6F2-586D-46C3-BA76-9F276CBB2A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369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51489-74AA-4745-817A-43F39CF5BD69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0D6F2-586D-46C3-BA76-9F276CBB2A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8988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51489-74AA-4745-817A-43F39CF5BD69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0D6F2-586D-46C3-BA76-9F276CBB2A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4882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551489-74AA-4745-817A-43F39CF5BD69}" type="datetimeFigureOut">
              <a:rPr lang="zh-CN" altLang="en-US" smtClean="0"/>
              <a:t>2025/3/16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90D6F2-586D-46C3-BA76-9F276CBB2A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6450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nvidia.com/cuda/cuda-c-programming-guide/index.html#abstract" TargetMode="External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3871668"/>
          </a:xfrm>
        </p:spPr>
        <p:txBody>
          <a:bodyPr>
            <a:normAutofit/>
          </a:bodyPr>
          <a:lstStyle/>
          <a:p>
            <a:pPr lvl="0"/>
            <a:r>
              <a:rPr lang="en-US" altLang="zh-CN" sz="4800" dirty="0"/>
              <a:t>Introduction to CUDA</a:t>
            </a:r>
            <a:br>
              <a:rPr lang="en-US" altLang="zh-CN" sz="4800" dirty="0"/>
            </a:br>
            <a:br>
              <a:rPr lang="en-US" altLang="zh-CN" sz="4800" dirty="0"/>
            </a:br>
            <a:r>
              <a:rPr lang="en-US" altLang="zh-CN" sz="3600" i="1" dirty="0"/>
              <a:t>(4) Memory And Data Locality</a:t>
            </a:r>
            <a:br>
              <a:rPr lang="en-US" altLang="zh-CN" sz="3600" i="1" dirty="0"/>
            </a:br>
            <a:r>
              <a:rPr lang="en-US" altLang="zh-CN" sz="2800" dirty="0"/>
              <a:t> </a:t>
            </a:r>
            <a:br>
              <a:rPr lang="en-US" altLang="zh-CN" sz="2800" dirty="0"/>
            </a:br>
            <a:endParaRPr lang="zh-CN" altLang="en-US" sz="4800" dirty="0"/>
          </a:p>
        </p:txBody>
      </p:sp>
      <p:sp>
        <p:nvSpPr>
          <p:cNvPr id="4" name="矩形 3"/>
          <p:cNvSpPr/>
          <p:nvPr/>
        </p:nvSpPr>
        <p:spPr>
          <a:xfrm>
            <a:off x="566034" y="396300"/>
            <a:ext cx="21339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hangingPunct="0"/>
            <a:r>
              <a:rPr lang="en-US" altLang="zh-CN" dirty="0">
                <a:latin typeface="Liberation Sans" pitchFamily="18"/>
                <a:ea typeface="Noto Sans CJK SC Regular" pitchFamily="2"/>
                <a:cs typeface="FreeSans" pitchFamily="2"/>
              </a:rPr>
              <a:t>Parallel Computing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6499274" y="333286"/>
            <a:ext cx="2520000" cy="495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66790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7"/>
          <p:cNvSpPr>
            <a:spLocks noGrp="1"/>
          </p:cNvSpPr>
          <p:nvPr>
            <p:ph type="title"/>
          </p:nvPr>
        </p:nvSpPr>
        <p:spPr>
          <a:xfrm>
            <a:off x="400050" y="1508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A Slightly Bigger Example</a:t>
            </a:r>
            <a:endParaRPr lang="en-US" sz="2400" dirty="0"/>
          </a:p>
        </p:txBody>
      </p:sp>
      <p:sp>
        <p:nvSpPr>
          <p:cNvPr id="26628" name="Rectangle 2"/>
          <p:cNvSpPr>
            <a:spLocks noChangeArrowheads="1"/>
          </p:cNvSpPr>
          <p:nvPr/>
        </p:nvSpPr>
        <p:spPr bwMode="auto">
          <a:xfrm>
            <a:off x="2286000" y="1981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0,1</a:t>
            </a:r>
            <a:endParaRPr lang="en-US" sz="1600"/>
          </a:p>
        </p:txBody>
      </p:sp>
      <p:sp>
        <p:nvSpPr>
          <p:cNvPr id="26629" name="Rectangle 3"/>
          <p:cNvSpPr>
            <a:spLocks noChangeArrowheads="1"/>
          </p:cNvSpPr>
          <p:nvPr/>
        </p:nvSpPr>
        <p:spPr bwMode="auto">
          <a:xfrm>
            <a:off x="1828800" y="1981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0,0</a:t>
            </a:r>
            <a:endParaRPr lang="en-US" sz="1600"/>
          </a:p>
        </p:txBody>
      </p:sp>
      <p:sp>
        <p:nvSpPr>
          <p:cNvPr id="26630" name="Rectangle 4"/>
          <p:cNvSpPr>
            <a:spLocks noChangeArrowheads="1"/>
          </p:cNvSpPr>
          <p:nvPr/>
        </p:nvSpPr>
        <p:spPr bwMode="auto">
          <a:xfrm>
            <a:off x="18288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1,0</a:t>
            </a:r>
          </a:p>
        </p:txBody>
      </p:sp>
      <p:sp>
        <p:nvSpPr>
          <p:cNvPr id="26631" name="Rectangle 5"/>
          <p:cNvSpPr>
            <a:spLocks noChangeArrowheads="1"/>
          </p:cNvSpPr>
          <p:nvPr/>
        </p:nvSpPr>
        <p:spPr bwMode="auto">
          <a:xfrm>
            <a:off x="18288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32" name="Rectangle 6"/>
          <p:cNvSpPr>
            <a:spLocks noChangeArrowheads="1"/>
          </p:cNvSpPr>
          <p:nvPr/>
        </p:nvSpPr>
        <p:spPr bwMode="auto">
          <a:xfrm>
            <a:off x="18288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33" name="Rectangle 7"/>
          <p:cNvSpPr>
            <a:spLocks noChangeArrowheads="1"/>
          </p:cNvSpPr>
          <p:nvPr/>
        </p:nvSpPr>
        <p:spPr bwMode="auto">
          <a:xfrm>
            <a:off x="22860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34" name="Rectangle 8"/>
          <p:cNvSpPr>
            <a:spLocks noChangeArrowheads="1"/>
          </p:cNvSpPr>
          <p:nvPr/>
        </p:nvSpPr>
        <p:spPr bwMode="auto">
          <a:xfrm>
            <a:off x="22860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35" name="Rectangle 9"/>
          <p:cNvSpPr>
            <a:spLocks noChangeArrowheads="1"/>
          </p:cNvSpPr>
          <p:nvPr/>
        </p:nvSpPr>
        <p:spPr bwMode="auto">
          <a:xfrm>
            <a:off x="22860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36" name="Rectangle 10"/>
          <p:cNvSpPr>
            <a:spLocks noChangeArrowheads="1"/>
          </p:cNvSpPr>
          <p:nvPr/>
        </p:nvSpPr>
        <p:spPr bwMode="auto">
          <a:xfrm>
            <a:off x="2743200" y="1981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0,2</a:t>
            </a:r>
          </a:p>
        </p:txBody>
      </p:sp>
      <p:sp>
        <p:nvSpPr>
          <p:cNvPr id="26637" name="Rectangle 11"/>
          <p:cNvSpPr>
            <a:spLocks noChangeArrowheads="1"/>
          </p:cNvSpPr>
          <p:nvPr/>
        </p:nvSpPr>
        <p:spPr bwMode="auto">
          <a:xfrm>
            <a:off x="27432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38" name="Rectangle 12"/>
          <p:cNvSpPr>
            <a:spLocks noChangeArrowheads="1"/>
          </p:cNvSpPr>
          <p:nvPr/>
        </p:nvSpPr>
        <p:spPr bwMode="auto">
          <a:xfrm>
            <a:off x="32004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39" name="Rectangle 13"/>
          <p:cNvSpPr>
            <a:spLocks noChangeArrowheads="1"/>
          </p:cNvSpPr>
          <p:nvPr/>
        </p:nvSpPr>
        <p:spPr bwMode="auto">
          <a:xfrm>
            <a:off x="32004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40" name="Rectangle 14"/>
          <p:cNvSpPr>
            <a:spLocks noChangeArrowheads="1"/>
          </p:cNvSpPr>
          <p:nvPr/>
        </p:nvSpPr>
        <p:spPr bwMode="auto">
          <a:xfrm>
            <a:off x="3200400" y="1981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0,3</a:t>
            </a:r>
          </a:p>
        </p:txBody>
      </p:sp>
      <p:sp>
        <p:nvSpPr>
          <p:cNvPr id="26641" name="Rectangle 15"/>
          <p:cNvSpPr>
            <a:spLocks noChangeArrowheads="1"/>
          </p:cNvSpPr>
          <p:nvPr/>
        </p:nvSpPr>
        <p:spPr bwMode="auto">
          <a:xfrm>
            <a:off x="27432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42" name="Rectangle 16"/>
          <p:cNvSpPr>
            <a:spLocks noChangeArrowheads="1"/>
          </p:cNvSpPr>
          <p:nvPr/>
        </p:nvSpPr>
        <p:spPr bwMode="auto">
          <a:xfrm>
            <a:off x="27432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43" name="Rectangle 17"/>
          <p:cNvSpPr>
            <a:spLocks noChangeArrowheads="1"/>
          </p:cNvSpPr>
          <p:nvPr/>
        </p:nvSpPr>
        <p:spPr bwMode="auto">
          <a:xfrm>
            <a:off x="32004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44" name="Rectangle 18"/>
          <p:cNvSpPr>
            <a:spLocks noChangeArrowheads="1"/>
          </p:cNvSpPr>
          <p:nvPr/>
        </p:nvSpPr>
        <p:spPr bwMode="auto">
          <a:xfrm>
            <a:off x="22860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1,1</a:t>
            </a:r>
          </a:p>
        </p:txBody>
      </p:sp>
      <p:sp>
        <p:nvSpPr>
          <p:cNvPr id="26645" name="Rectangle 19"/>
          <p:cNvSpPr>
            <a:spLocks noChangeArrowheads="1"/>
          </p:cNvSpPr>
          <p:nvPr/>
        </p:nvSpPr>
        <p:spPr bwMode="auto">
          <a:xfrm>
            <a:off x="18288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2,0</a:t>
            </a:r>
            <a:endParaRPr lang="en-US" sz="1600"/>
          </a:p>
        </p:txBody>
      </p:sp>
      <p:sp>
        <p:nvSpPr>
          <p:cNvPr id="26646" name="Rectangle 20"/>
          <p:cNvSpPr>
            <a:spLocks noChangeArrowheads="1"/>
          </p:cNvSpPr>
          <p:nvPr/>
        </p:nvSpPr>
        <p:spPr bwMode="auto">
          <a:xfrm>
            <a:off x="27432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2,2</a:t>
            </a:r>
          </a:p>
        </p:txBody>
      </p:sp>
      <p:sp>
        <p:nvSpPr>
          <p:cNvPr id="26647" name="Rectangle 21"/>
          <p:cNvSpPr>
            <a:spLocks noChangeArrowheads="1"/>
          </p:cNvSpPr>
          <p:nvPr/>
        </p:nvSpPr>
        <p:spPr bwMode="auto">
          <a:xfrm>
            <a:off x="32004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2,3</a:t>
            </a:r>
          </a:p>
        </p:txBody>
      </p:sp>
      <p:sp>
        <p:nvSpPr>
          <p:cNvPr id="26648" name="Rectangle 22"/>
          <p:cNvSpPr>
            <a:spLocks noChangeArrowheads="1"/>
          </p:cNvSpPr>
          <p:nvPr/>
        </p:nvSpPr>
        <p:spPr bwMode="auto">
          <a:xfrm>
            <a:off x="22860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2,1</a:t>
            </a:r>
          </a:p>
        </p:txBody>
      </p:sp>
      <p:sp>
        <p:nvSpPr>
          <p:cNvPr id="26649" name="Rectangle 23"/>
          <p:cNvSpPr>
            <a:spLocks noChangeArrowheads="1"/>
          </p:cNvSpPr>
          <p:nvPr/>
        </p:nvSpPr>
        <p:spPr bwMode="auto">
          <a:xfrm>
            <a:off x="32004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1,3</a:t>
            </a:r>
          </a:p>
        </p:txBody>
      </p:sp>
      <p:sp>
        <p:nvSpPr>
          <p:cNvPr id="26650" name="Rectangle 24"/>
          <p:cNvSpPr>
            <a:spLocks noChangeArrowheads="1"/>
          </p:cNvSpPr>
          <p:nvPr/>
        </p:nvSpPr>
        <p:spPr bwMode="auto">
          <a:xfrm>
            <a:off x="27432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1,2</a:t>
            </a:r>
          </a:p>
        </p:txBody>
      </p:sp>
      <p:sp>
        <p:nvSpPr>
          <p:cNvPr id="26651" name="Rectangle 25"/>
          <p:cNvSpPr>
            <a:spLocks noChangeArrowheads="1"/>
          </p:cNvSpPr>
          <p:nvPr/>
        </p:nvSpPr>
        <p:spPr bwMode="auto">
          <a:xfrm>
            <a:off x="18288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52" name="Rectangle 26"/>
          <p:cNvSpPr>
            <a:spLocks noChangeArrowheads="1"/>
          </p:cNvSpPr>
          <p:nvPr/>
        </p:nvSpPr>
        <p:spPr bwMode="auto">
          <a:xfrm>
            <a:off x="22860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53" name="Rectangle 27"/>
          <p:cNvSpPr>
            <a:spLocks noChangeArrowheads="1"/>
          </p:cNvSpPr>
          <p:nvPr/>
        </p:nvSpPr>
        <p:spPr bwMode="auto">
          <a:xfrm>
            <a:off x="32004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54" name="Rectangle 28"/>
          <p:cNvSpPr>
            <a:spLocks noChangeArrowheads="1"/>
          </p:cNvSpPr>
          <p:nvPr/>
        </p:nvSpPr>
        <p:spPr bwMode="auto">
          <a:xfrm>
            <a:off x="27432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55" name="Rectangle 29"/>
          <p:cNvSpPr>
            <a:spLocks noChangeArrowheads="1"/>
          </p:cNvSpPr>
          <p:nvPr/>
        </p:nvSpPr>
        <p:spPr bwMode="auto">
          <a:xfrm>
            <a:off x="18288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3,0</a:t>
            </a:r>
            <a:endParaRPr lang="en-US" sz="1600"/>
          </a:p>
        </p:txBody>
      </p:sp>
      <p:sp>
        <p:nvSpPr>
          <p:cNvPr id="26656" name="Rectangle 30"/>
          <p:cNvSpPr>
            <a:spLocks noChangeArrowheads="1"/>
          </p:cNvSpPr>
          <p:nvPr/>
        </p:nvSpPr>
        <p:spPr bwMode="auto">
          <a:xfrm>
            <a:off x="27432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3,2</a:t>
            </a:r>
          </a:p>
        </p:txBody>
      </p:sp>
      <p:sp>
        <p:nvSpPr>
          <p:cNvPr id="26657" name="Rectangle 31"/>
          <p:cNvSpPr>
            <a:spLocks noChangeArrowheads="1"/>
          </p:cNvSpPr>
          <p:nvPr/>
        </p:nvSpPr>
        <p:spPr bwMode="auto">
          <a:xfrm>
            <a:off x="32004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3,3</a:t>
            </a:r>
          </a:p>
        </p:txBody>
      </p:sp>
      <p:sp>
        <p:nvSpPr>
          <p:cNvPr id="26658" name="Rectangle 32"/>
          <p:cNvSpPr>
            <a:spLocks noChangeArrowheads="1"/>
          </p:cNvSpPr>
          <p:nvPr/>
        </p:nvSpPr>
        <p:spPr bwMode="auto">
          <a:xfrm>
            <a:off x="22860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3,1</a:t>
            </a:r>
          </a:p>
        </p:txBody>
      </p:sp>
      <p:sp>
        <p:nvSpPr>
          <p:cNvPr id="26659" name="Rectangle 33"/>
          <p:cNvSpPr>
            <a:spLocks noChangeArrowheads="1"/>
          </p:cNvSpPr>
          <p:nvPr/>
        </p:nvSpPr>
        <p:spPr bwMode="auto">
          <a:xfrm>
            <a:off x="1828800" y="19812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60" name="Rectangle 37"/>
          <p:cNvSpPr>
            <a:spLocks noChangeArrowheads="1"/>
          </p:cNvSpPr>
          <p:nvPr/>
        </p:nvSpPr>
        <p:spPr bwMode="auto">
          <a:xfrm>
            <a:off x="2743200" y="19812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61" name="Rectangle 39"/>
          <p:cNvSpPr>
            <a:spLocks noChangeArrowheads="1"/>
          </p:cNvSpPr>
          <p:nvPr/>
        </p:nvSpPr>
        <p:spPr bwMode="auto">
          <a:xfrm>
            <a:off x="1828800" y="28956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62" name="Rectangle 40"/>
          <p:cNvSpPr>
            <a:spLocks noChangeArrowheads="1"/>
          </p:cNvSpPr>
          <p:nvPr/>
        </p:nvSpPr>
        <p:spPr bwMode="auto">
          <a:xfrm>
            <a:off x="2743200" y="28956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63" name="Rectangle 2"/>
          <p:cNvSpPr>
            <a:spLocks noChangeArrowheads="1"/>
          </p:cNvSpPr>
          <p:nvPr/>
        </p:nvSpPr>
        <p:spPr bwMode="auto">
          <a:xfrm>
            <a:off x="4114800" y="1981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0,5</a:t>
            </a:r>
            <a:endParaRPr lang="en-US" sz="1600"/>
          </a:p>
        </p:txBody>
      </p:sp>
      <p:sp>
        <p:nvSpPr>
          <p:cNvPr id="26664" name="Rectangle 3"/>
          <p:cNvSpPr>
            <a:spLocks noChangeArrowheads="1"/>
          </p:cNvSpPr>
          <p:nvPr/>
        </p:nvSpPr>
        <p:spPr bwMode="auto">
          <a:xfrm>
            <a:off x="3657600" y="1981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0,4</a:t>
            </a:r>
            <a:endParaRPr lang="en-US" sz="1600"/>
          </a:p>
        </p:txBody>
      </p:sp>
      <p:sp>
        <p:nvSpPr>
          <p:cNvPr id="26665" name="Rectangle 4"/>
          <p:cNvSpPr>
            <a:spLocks noChangeArrowheads="1"/>
          </p:cNvSpPr>
          <p:nvPr/>
        </p:nvSpPr>
        <p:spPr bwMode="auto">
          <a:xfrm>
            <a:off x="36576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1,4</a:t>
            </a:r>
          </a:p>
        </p:txBody>
      </p:sp>
      <p:sp>
        <p:nvSpPr>
          <p:cNvPr id="26666" name="Rectangle 5"/>
          <p:cNvSpPr>
            <a:spLocks noChangeArrowheads="1"/>
          </p:cNvSpPr>
          <p:nvPr/>
        </p:nvSpPr>
        <p:spPr bwMode="auto">
          <a:xfrm>
            <a:off x="36576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67" name="Rectangle 6"/>
          <p:cNvSpPr>
            <a:spLocks noChangeArrowheads="1"/>
          </p:cNvSpPr>
          <p:nvPr/>
        </p:nvSpPr>
        <p:spPr bwMode="auto">
          <a:xfrm>
            <a:off x="36576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68" name="Rectangle 7"/>
          <p:cNvSpPr>
            <a:spLocks noChangeArrowheads="1"/>
          </p:cNvSpPr>
          <p:nvPr/>
        </p:nvSpPr>
        <p:spPr bwMode="auto">
          <a:xfrm>
            <a:off x="41148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69" name="Rectangle 8"/>
          <p:cNvSpPr>
            <a:spLocks noChangeArrowheads="1"/>
          </p:cNvSpPr>
          <p:nvPr/>
        </p:nvSpPr>
        <p:spPr bwMode="auto">
          <a:xfrm>
            <a:off x="41148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70" name="Rectangle 9"/>
          <p:cNvSpPr>
            <a:spLocks noChangeArrowheads="1"/>
          </p:cNvSpPr>
          <p:nvPr/>
        </p:nvSpPr>
        <p:spPr bwMode="auto">
          <a:xfrm>
            <a:off x="41148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71" name="Rectangle 10"/>
          <p:cNvSpPr>
            <a:spLocks noChangeArrowheads="1"/>
          </p:cNvSpPr>
          <p:nvPr/>
        </p:nvSpPr>
        <p:spPr bwMode="auto">
          <a:xfrm>
            <a:off x="4572000" y="1981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0,6</a:t>
            </a:r>
          </a:p>
        </p:txBody>
      </p:sp>
      <p:sp>
        <p:nvSpPr>
          <p:cNvPr id="26672" name="Rectangle 11"/>
          <p:cNvSpPr>
            <a:spLocks noChangeArrowheads="1"/>
          </p:cNvSpPr>
          <p:nvPr/>
        </p:nvSpPr>
        <p:spPr bwMode="auto">
          <a:xfrm>
            <a:off x="45720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73" name="Rectangle 12"/>
          <p:cNvSpPr>
            <a:spLocks noChangeArrowheads="1"/>
          </p:cNvSpPr>
          <p:nvPr/>
        </p:nvSpPr>
        <p:spPr bwMode="auto">
          <a:xfrm>
            <a:off x="50292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74" name="Rectangle 13"/>
          <p:cNvSpPr>
            <a:spLocks noChangeArrowheads="1"/>
          </p:cNvSpPr>
          <p:nvPr/>
        </p:nvSpPr>
        <p:spPr bwMode="auto">
          <a:xfrm>
            <a:off x="50292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75" name="Rectangle 14"/>
          <p:cNvSpPr>
            <a:spLocks noChangeArrowheads="1"/>
          </p:cNvSpPr>
          <p:nvPr/>
        </p:nvSpPr>
        <p:spPr bwMode="auto">
          <a:xfrm>
            <a:off x="5029200" y="1981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0,7</a:t>
            </a:r>
          </a:p>
        </p:txBody>
      </p:sp>
      <p:sp>
        <p:nvSpPr>
          <p:cNvPr id="26676" name="Rectangle 15"/>
          <p:cNvSpPr>
            <a:spLocks noChangeArrowheads="1"/>
          </p:cNvSpPr>
          <p:nvPr/>
        </p:nvSpPr>
        <p:spPr bwMode="auto">
          <a:xfrm>
            <a:off x="45720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77" name="Rectangle 16"/>
          <p:cNvSpPr>
            <a:spLocks noChangeArrowheads="1"/>
          </p:cNvSpPr>
          <p:nvPr/>
        </p:nvSpPr>
        <p:spPr bwMode="auto">
          <a:xfrm>
            <a:off x="45720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78" name="Rectangle 17"/>
          <p:cNvSpPr>
            <a:spLocks noChangeArrowheads="1"/>
          </p:cNvSpPr>
          <p:nvPr/>
        </p:nvSpPr>
        <p:spPr bwMode="auto">
          <a:xfrm>
            <a:off x="50292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79" name="Rectangle 18"/>
          <p:cNvSpPr>
            <a:spLocks noChangeArrowheads="1"/>
          </p:cNvSpPr>
          <p:nvPr/>
        </p:nvSpPr>
        <p:spPr bwMode="auto">
          <a:xfrm>
            <a:off x="41148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1,5</a:t>
            </a:r>
          </a:p>
        </p:txBody>
      </p:sp>
      <p:sp>
        <p:nvSpPr>
          <p:cNvPr id="26680" name="Rectangle 19"/>
          <p:cNvSpPr>
            <a:spLocks noChangeArrowheads="1"/>
          </p:cNvSpPr>
          <p:nvPr/>
        </p:nvSpPr>
        <p:spPr bwMode="auto">
          <a:xfrm>
            <a:off x="36576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2,4</a:t>
            </a:r>
            <a:endParaRPr lang="en-US" sz="1600"/>
          </a:p>
        </p:txBody>
      </p:sp>
      <p:sp>
        <p:nvSpPr>
          <p:cNvPr id="26681" name="Rectangle 20"/>
          <p:cNvSpPr>
            <a:spLocks noChangeArrowheads="1"/>
          </p:cNvSpPr>
          <p:nvPr/>
        </p:nvSpPr>
        <p:spPr bwMode="auto">
          <a:xfrm>
            <a:off x="45720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2,6</a:t>
            </a:r>
          </a:p>
        </p:txBody>
      </p:sp>
      <p:sp>
        <p:nvSpPr>
          <p:cNvPr id="26682" name="Rectangle 21"/>
          <p:cNvSpPr>
            <a:spLocks noChangeArrowheads="1"/>
          </p:cNvSpPr>
          <p:nvPr/>
        </p:nvSpPr>
        <p:spPr bwMode="auto">
          <a:xfrm>
            <a:off x="50292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2,7</a:t>
            </a:r>
          </a:p>
        </p:txBody>
      </p:sp>
      <p:sp>
        <p:nvSpPr>
          <p:cNvPr id="26683" name="Rectangle 22"/>
          <p:cNvSpPr>
            <a:spLocks noChangeArrowheads="1"/>
          </p:cNvSpPr>
          <p:nvPr/>
        </p:nvSpPr>
        <p:spPr bwMode="auto">
          <a:xfrm>
            <a:off x="41148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2,5</a:t>
            </a:r>
          </a:p>
        </p:txBody>
      </p:sp>
      <p:sp>
        <p:nvSpPr>
          <p:cNvPr id="26684" name="Rectangle 23"/>
          <p:cNvSpPr>
            <a:spLocks noChangeArrowheads="1"/>
          </p:cNvSpPr>
          <p:nvPr/>
        </p:nvSpPr>
        <p:spPr bwMode="auto">
          <a:xfrm>
            <a:off x="50292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1,7</a:t>
            </a:r>
          </a:p>
        </p:txBody>
      </p:sp>
      <p:sp>
        <p:nvSpPr>
          <p:cNvPr id="26685" name="Rectangle 24"/>
          <p:cNvSpPr>
            <a:spLocks noChangeArrowheads="1"/>
          </p:cNvSpPr>
          <p:nvPr/>
        </p:nvSpPr>
        <p:spPr bwMode="auto">
          <a:xfrm>
            <a:off x="45720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1,6</a:t>
            </a:r>
          </a:p>
        </p:txBody>
      </p:sp>
      <p:sp>
        <p:nvSpPr>
          <p:cNvPr id="26686" name="Rectangle 25"/>
          <p:cNvSpPr>
            <a:spLocks noChangeArrowheads="1"/>
          </p:cNvSpPr>
          <p:nvPr/>
        </p:nvSpPr>
        <p:spPr bwMode="auto">
          <a:xfrm>
            <a:off x="36576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87" name="Rectangle 26"/>
          <p:cNvSpPr>
            <a:spLocks noChangeArrowheads="1"/>
          </p:cNvSpPr>
          <p:nvPr/>
        </p:nvSpPr>
        <p:spPr bwMode="auto">
          <a:xfrm>
            <a:off x="41148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88" name="Rectangle 27"/>
          <p:cNvSpPr>
            <a:spLocks noChangeArrowheads="1"/>
          </p:cNvSpPr>
          <p:nvPr/>
        </p:nvSpPr>
        <p:spPr bwMode="auto">
          <a:xfrm>
            <a:off x="50292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89" name="Rectangle 28"/>
          <p:cNvSpPr>
            <a:spLocks noChangeArrowheads="1"/>
          </p:cNvSpPr>
          <p:nvPr/>
        </p:nvSpPr>
        <p:spPr bwMode="auto">
          <a:xfrm>
            <a:off x="45720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90" name="Rectangle 29"/>
          <p:cNvSpPr>
            <a:spLocks noChangeArrowheads="1"/>
          </p:cNvSpPr>
          <p:nvPr/>
        </p:nvSpPr>
        <p:spPr bwMode="auto">
          <a:xfrm>
            <a:off x="36576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3,4</a:t>
            </a:r>
            <a:endParaRPr lang="en-US" sz="1600"/>
          </a:p>
        </p:txBody>
      </p:sp>
      <p:sp>
        <p:nvSpPr>
          <p:cNvPr id="26691" name="Rectangle 30"/>
          <p:cNvSpPr>
            <a:spLocks noChangeArrowheads="1"/>
          </p:cNvSpPr>
          <p:nvPr/>
        </p:nvSpPr>
        <p:spPr bwMode="auto">
          <a:xfrm>
            <a:off x="45720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3,6</a:t>
            </a:r>
          </a:p>
        </p:txBody>
      </p:sp>
      <p:sp>
        <p:nvSpPr>
          <p:cNvPr id="26692" name="Rectangle 31"/>
          <p:cNvSpPr>
            <a:spLocks noChangeArrowheads="1"/>
          </p:cNvSpPr>
          <p:nvPr/>
        </p:nvSpPr>
        <p:spPr bwMode="auto">
          <a:xfrm>
            <a:off x="50292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3,7</a:t>
            </a:r>
          </a:p>
        </p:txBody>
      </p:sp>
      <p:sp>
        <p:nvSpPr>
          <p:cNvPr id="26693" name="Rectangle 32"/>
          <p:cNvSpPr>
            <a:spLocks noChangeArrowheads="1"/>
          </p:cNvSpPr>
          <p:nvPr/>
        </p:nvSpPr>
        <p:spPr bwMode="auto">
          <a:xfrm>
            <a:off x="41148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3,5</a:t>
            </a:r>
          </a:p>
        </p:txBody>
      </p:sp>
      <p:sp>
        <p:nvSpPr>
          <p:cNvPr id="26694" name="Rectangle 33"/>
          <p:cNvSpPr>
            <a:spLocks noChangeArrowheads="1"/>
          </p:cNvSpPr>
          <p:nvPr/>
        </p:nvSpPr>
        <p:spPr bwMode="auto">
          <a:xfrm>
            <a:off x="3657600" y="19812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95" name="Rectangle 37"/>
          <p:cNvSpPr>
            <a:spLocks noChangeArrowheads="1"/>
          </p:cNvSpPr>
          <p:nvPr/>
        </p:nvSpPr>
        <p:spPr bwMode="auto">
          <a:xfrm>
            <a:off x="4572000" y="19812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96" name="Rectangle 39"/>
          <p:cNvSpPr>
            <a:spLocks noChangeArrowheads="1"/>
          </p:cNvSpPr>
          <p:nvPr/>
        </p:nvSpPr>
        <p:spPr bwMode="auto">
          <a:xfrm>
            <a:off x="3657600" y="28956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97" name="Rectangle 40"/>
          <p:cNvSpPr>
            <a:spLocks noChangeArrowheads="1"/>
          </p:cNvSpPr>
          <p:nvPr/>
        </p:nvSpPr>
        <p:spPr bwMode="auto">
          <a:xfrm>
            <a:off x="4572000" y="28956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98" name="Rectangle 2"/>
          <p:cNvSpPr>
            <a:spLocks noChangeArrowheads="1"/>
          </p:cNvSpPr>
          <p:nvPr/>
        </p:nvSpPr>
        <p:spPr bwMode="auto">
          <a:xfrm>
            <a:off x="2286000" y="3810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4,1</a:t>
            </a:r>
            <a:endParaRPr lang="en-US" sz="1600"/>
          </a:p>
        </p:txBody>
      </p:sp>
      <p:sp>
        <p:nvSpPr>
          <p:cNvPr id="26699" name="Rectangle 3"/>
          <p:cNvSpPr>
            <a:spLocks noChangeArrowheads="1"/>
          </p:cNvSpPr>
          <p:nvPr/>
        </p:nvSpPr>
        <p:spPr bwMode="auto">
          <a:xfrm>
            <a:off x="1828800" y="3810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4,0</a:t>
            </a:r>
            <a:endParaRPr lang="en-US" sz="1600"/>
          </a:p>
        </p:txBody>
      </p:sp>
      <p:sp>
        <p:nvSpPr>
          <p:cNvPr id="26700" name="Rectangle 4"/>
          <p:cNvSpPr>
            <a:spLocks noChangeArrowheads="1"/>
          </p:cNvSpPr>
          <p:nvPr/>
        </p:nvSpPr>
        <p:spPr bwMode="auto">
          <a:xfrm>
            <a:off x="18288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5,0</a:t>
            </a:r>
          </a:p>
        </p:txBody>
      </p:sp>
      <p:sp>
        <p:nvSpPr>
          <p:cNvPr id="26701" name="Rectangle 5"/>
          <p:cNvSpPr>
            <a:spLocks noChangeArrowheads="1"/>
          </p:cNvSpPr>
          <p:nvPr/>
        </p:nvSpPr>
        <p:spPr bwMode="auto">
          <a:xfrm>
            <a:off x="18288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02" name="Rectangle 6"/>
          <p:cNvSpPr>
            <a:spLocks noChangeArrowheads="1"/>
          </p:cNvSpPr>
          <p:nvPr/>
        </p:nvSpPr>
        <p:spPr bwMode="auto">
          <a:xfrm>
            <a:off x="18288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03" name="Rectangle 7"/>
          <p:cNvSpPr>
            <a:spLocks noChangeArrowheads="1"/>
          </p:cNvSpPr>
          <p:nvPr/>
        </p:nvSpPr>
        <p:spPr bwMode="auto">
          <a:xfrm>
            <a:off x="22860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04" name="Rectangle 8"/>
          <p:cNvSpPr>
            <a:spLocks noChangeArrowheads="1"/>
          </p:cNvSpPr>
          <p:nvPr/>
        </p:nvSpPr>
        <p:spPr bwMode="auto">
          <a:xfrm>
            <a:off x="22860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05" name="Rectangle 9"/>
          <p:cNvSpPr>
            <a:spLocks noChangeArrowheads="1"/>
          </p:cNvSpPr>
          <p:nvPr/>
        </p:nvSpPr>
        <p:spPr bwMode="auto">
          <a:xfrm>
            <a:off x="22860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06" name="Rectangle 10"/>
          <p:cNvSpPr>
            <a:spLocks noChangeArrowheads="1"/>
          </p:cNvSpPr>
          <p:nvPr/>
        </p:nvSpPr>
        <p:spPr bwMode="auto">
          <a:xfrm>
            <a:off x="2743200" y="3810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4,2</a:t>
            </a:r>
          </a:p>
        </p:txBody>
      </p:sp>
      <p:sp>
        <p:nvSpPr>
          <p:cNvPr id="26707" name="Rectangle 11"/>
          <p:cNvSpPr>
            <a:spLocks noChangeArrowheads="1"/>
          </p:cNvSpPr>
          <p:nvPr/>
        </p:nvSpPr>
        <p:spPr bwMode="auto">
          <a:xfrm>
            <a:off x="27432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08" name="Rectangle 12"/>
          <p:cNvSpPr>
            <a:spLocks noChangeArrowheads="1"/>
          </p:cNvSpPr>
          <p:nvPr/>
        </p:nvSpPr>
        <p:spPr bwMode="auto">
          <a:xfrm>
            <a:off x="32004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09" name="Rectangle 13"/>
          <p:cNvSpPr>
            <a:spLocks noChangeArrowheads="1"/>
          </p:cNvSpPr>
          <p:nvPr/>
        </p:nvSpPr>
        <p:spPr bwMode="auto">
          <a:xfrm>
            <a:off x="32004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10" name="Rectangle 14"/>
          <p:cNvSpPr>
            <a:spLocks noChangeArrowheads="1"/>
          </p:cNvSpPr>
          <p:nvPr/>
        </p:nvSpPr>
        <p:spPr bwMode="auto">
          <a:xfrm>
            <a:off x="3200400" y="3810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4,3</a:t>
            </a:r>
          </a:p>
        </p:txBody>
      </p:sp>
      <p:sp>
        <p:nvSpPr>
          <p:cNvPr id="26711" name="Rectangle 15"/>
          <p:cNvSpPr>
            <a:spLocks noChangeArrowheads="1"/>
          </p:cNvSpPr>
          <p:nvPr/>
        </p:nvSpPr>
        <p:spPr bwMode="auto">
          <a:xfrm>
            <a:off x="27432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12" name="Rectangle 16"/>
          <p:cNvSpPr>
            <a:spLocks noChangeArrowheads="1"/>
          </p:cNvSpPr>
          <p:nvPr/>
        </p:nvSpPr>
        <p:spPr bwMode="auto">
          <a:xfrm>
            <a:off x="27432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13" name="Rectangle 17"/>
          <p:cNvSpPr>
            <a:spLocks noChangeArrowheads="1"/>
          </p:cNvSpPr>
          <p:nvPr/>
        </p:nvSpPr>
        <p:spPr bwMode="auto">
          <a:xfrm>
            <a:off x="32004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14" name="Rectangle 18"/>
          <p:cNvSpPr>
            <a:spLocks noChangeArrowheads="1"/>
          </p:cNvSpPr>
          <p:nvPr/>
        </p:nvSpPr>
        <p:spPr bwMode="auto">
          <a:xfrm>
            <a:off x="22860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5,1</a:t>
            </a:r>
          </a:p>
        </p:txBody>
      </p:sp>
      <p:sp>
        <p:nvSpPr>
          <p:cNvPr id="26715" name="Rectangle 19"/>
          <p:cNvSpPr>
            <a:spLocks noChangeArrowheads="1"/>
          </p:cNvSpPr>
          <p:nvPr/>
        </p:nvSpPr>
        <p:spPr bwMode="auto">
          <a:xfrm>
            <a:off x="18288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6,0</a:t>
            </a:r>
            <a:endParaRPr lang="en-US" sz="1600"/>
          </a:p>
        </p:txBody>
      </p:sp>
      <p:sp>
        <p:nvSpPr>
          <p:cNvPr id="26716" name="Rectangle 20"/>
          <p:cNvSpPr>
            <a:spLocks noChangeArrowheads="1"/>
          </p:cNvSpPr>
          <p:nvPr/>
        </p:nvSpPr>
        <p:spPr bwMode="auto">
          <a:xfrm>
            <a:off x="27432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6,2</a:t>
            </a:r>
          </a:p>
        </p:txBody>
      </p:sp>
      <p:sp>
        <p:nvSpPr>
          <p:cNvPr id="26717" name="Rectangle 21"/>
          <p:cNvSpPr>
            <a:spLocks noChangeArrowheads="1"/>
          </p:cNvSpPr>
          <p:nvPr/>
        </p:nvSpPr>
        <p:spPr bwMode="auto">
          <a:xfrm>
            <a:off x="32004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6,3</a:t>
            </a:r>
          </a:p>
        </p:txBody>
      </p:sp>
      <p:sp>
        <p:nvSpPr>
          <p:cNvPr id="26718" name="Rectangle 22"/>
          <p:cNvSpPr>
            <a:spLocks noChangeArrowheads="1"/>
          </p:cNvSpPr>
          <p:nvPr/>
        </p:nvSpPr>
        <p:spPr bwMode="auto">
          <a:xfrm>
            <a:off x="22860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6,1</a:t>
            </a:r>
          </a:p>
        </p:txBody>
      </p:sp>
      <p:sp>
        <p:nvSpPr>
          <p:cNvPr id="26719" name="Rectangle 23"/>
          <p:cNvSpPr>
            <a:spLocks noChangeArrowheads="1"/>
          </p:cNvSpPr>
          <p:nvPr/>
        </p:nvSpPr>
        <p:spPr bwMode="auto">
          <a:xfrm>
            <a:off x="32004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5,3</a:t>
            </a:r>
          </a:p>
        </p:txBody>
      </p:sp>
      <p:sp>
        <p:nvSpPr>
          <p:cNvPr id="26720" name="Rectangle 24"/>
          <p:cNvSpPr>
            <a:spLocks noChangeArrowheads="1"/>
          </p:cNvSpPr>
          <p:nvPr/>
        </p:nvSpPr>
        <p:spPr bwMode="auto">
          <a:xfrm>
            <a:off x="27432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5,2</a:t>
            </a:r>
          </a:p>
        </p:txBody>
      </p:sp>
      <p:sp>
        <p:nvSpPr>
          <p:cNvPr id="26721" name="Rectangle 25"/>
          <p:cNvSpPr>
            <a:spLocks noChangeArrowheads="1"/>
          </p:cNvSpPr>
          <p:nvPr/>
        </p:nvSpPr>
        <p:spPr bwMode="auto">
          <a:xfrm>
            <a:off x="18288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22" name="Rectangle 26"/>
          <p:cNvSpPr>
            <a:spLocks noChangeArrowheads="1"/>
          </p:cNvSpPr>
          <p:nvPr/>
        </p:nvSpPr>
        <p:spPr bwMode="auto">
          <a:xfrm>
            <a:off x="22860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23" name="Rectangle 27"/>
          <p:cNvSpPr>
            <a:spLocks noChangeArrowheads="1"/>
          </p:cNvSpPr>
          <p:nvPr/>
        </p:nvSpPr>
        <p:spPr bwMode="auto">
          <a:xfrm>
            <a:off x="32004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24" name="Rectangle 28"/>
          <p:cNvSpPr>
            <a:spLocks noChangeArrowheads="1"/>
          </p:cNvSpPr>
          <p:nvPr/>
        </p:nvSpPr>
        <p:spPr bwMode="auto">
          <a:xfrm>
            <a:off x="27432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25" name="Rectangle 29"/>
          <p:cNvSpPr>
            <a:spLocks noChangeArrowheads="1"/>
          </p:cNvSpPr>
          <p:nvPr/>
        </p:nvSpPr>
        <p:spPr bwMode="auto">
          <a:xfrm>
            <a:off x="18288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7,0</a:t>
            </a:r>
            <a:endParaRPr lang="en-US" sz="1600"/>
          </a:p>
        </p:txBody>
      </p:sp>
      <p:sp>
        <p:nvSpPr>
          <p:cNvPr id="26726" name="Rectangle 30"/>
          <p:cNvSpPr>
            <a:spLocks noChangeArrowheads="1"/>
          </p:cNvSpPr>
          <p:nvPr/>
        </p:nvSpPr>
        <p:spPr bwMode="auto">
          <a:xfrm>
            <a:off x="27432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7,2</a:t>
            </a:r>
          </a:p>
        </p:txBody>
      </p:sp>
      <p:sp>
        <p:nvSpPr>
          <p:cNvPr id="26727" name="Rectangle 31"/>
          <p:cNvSpPr>
            <a:spLocks noChangeArrowheads="1"/>
          </p:cNvSpPr>
          <p:nvPr/>
        </p:nvSpPr>
        <p:spPr bwMode="auto">
          <a:xfrm>
            <a:off x="32004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7,3</a:t>
            </a:r>
          </a:p>
        </p:txBody>
      </p:sp>
      <p:sp>
        <p:nvSpPr>
          <p:cNvPr id="26728" name="Rectangle 32"/>
          <p:cNvSpPr>
            <a:spLocks noChangeArrowheads="1"/>
          </p:cNvSpPr>
          <p:nvPr/>
        </p:nvSpPr>
        <p:spPr bwMode="auto">
          <a:xfrm>
            <a:off x="22860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7,1</a:t>
            </a:r>
          </a:p>
        </p:txBody>
      </p:sp>
      <p:sp>
        <p:nvSpPr>
          <p:cNvPr id="26729" name="Rectangle 33"/>
          <p:cNvSpPr>
            <a:spLocks noChangeArrowheads="1"/>
          </p:cNvSpPr>
          <p:nvPr/>
        </p:nvSpPr>
        <p:spPr bwMode="auto">
          <a:xfrm>
            <a:off x="1828800" y="38100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30" name="Rectangle 37"/>
          <p:cNvSpPr>
            <a:spLocks noChangeArrowheads="1"/>
          </p:cNvSpPr>
          <p:nvPr/>
        </p:nvSpPr>
        <p:spPr bwMode="auto">
          <a:xfrm>
            <a:off x="2743200" y="38100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31" name="Rectangle 39"/>
          <p:cNvSpPr>
            <a:spLocks noChangeArrowheads="1"/>
          </p:cNvSpPr>
          <p:nvPr/>
        </p:nvSpPr>
        <p:spPr bwMode="auto">
          <a:xfrm>
            <a:off x="1828800" y="47244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32" name="Rectangle 40"/>
          <p:cNvSpPr>
            <a:spLocks noChangeArrowheads="1"/>
          </p:cNvSpPr>
          <p:nvPr/>
        </p:nvSpPr>
        <p:spPr bwMode="auto">
          <a:xfrm>
            <a:off x="2743200" y="47244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33" name="Rectangle 2"/>
          <p:cNvSpPr>
            <a:spLocks noChangeArrowheads="1"/>
          </p:cNvSpPr>
          <p:nvPr/>
        </p:nvSpPr>
        <p:spPr bwMode="auto">
          <a:xfrm>
            <a:off x="4114800" y="3810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4,5</a:t>
            </a:r>
            <a:endParaRPr lang="en-US" sz="1600"/>
          </a:p>
        </p:txBody>
      </p:sp>
      <p:sp>
        <p:nvSpPr>
          <p:cNvPr id="26734" name="Rectangle 3"/>
          <p:cNvSpPr>
            <a:spLocks noChangeArrowheads="1"/>
          </p:cNvSpPr>
          <p:nvPr/>
        </p:nvSpPr>
        <p:spPr bwMode="auto">
          <a:xfrm>
            <a:off x="3657600" y="3810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4,4</a:t>
            </a:r>
            <a:endParaRPr lang="en-US" sz="1600"/>
          </a:p>
        </p:txBody>
      </p:sp>
      <p:sp>
        <p:nvSpPr>
          <p:cNvPr id="26735" name="Rectangle 4"/>
          <p:cNvSpPr>
            <a:spLocks noChangeArrowheads="1"/>
          </p:cNvSpPr>
          <p:nvPr/>
        </p:nvSpPr>
        <p:spPr bwMode="auto">
          <a:xfrm>
            <a:off x="36576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5,4</a:t>
            </a:r>
          </a:p>
        </p:txBody>
      </p:sp>
      <p:sp>
        <p:nvSpPr>
          <p:cNvPr id="26736" name="Rectangle 5"/>
          <p:cNvSpPr>
            <a:spLocks noChangeArrowheads="1"/>
          </p:cNvSpPr>
          <p:nvPr/>
        </p:nvSpPr>
        <p:spPr bwMode="auto">
          <a:xfrm>
            <a:off x="36576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37" name="Rectangle 6"/>
          <p:cNvSpPr>
            <a:spLocks noChangeArrowheads="1"/>
          </p:cNvSpPr>
          <p:nvPr/>
        </p:nvSpPr>
        <p:spPr bwMode="auto">
          <a:xfrm>
            <a:off x="36576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38" name="Rectangle 7"/>
          <p:cNvSpPr>
            <a:spLocks noChangeArrowheads="1"/>
          </p:cNvSpPr>
          <p:nvPr/>
        </p:nvSpPr>
        <p:spPr bwMode="auto">
          <a:xfrm>
            <a:off x="41148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39" name="Rectangle 8"/>
          <p:cNvSpPr>
            <a:spLocks noChangeArrowheads="1"/>
          </p:cNvSpPr>
          <p:nvPr/>
        </p:nvSpPr>
        <p:spPr bwMode="auto">
          <a:xfrm>
            <a:off x="41148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40" name="Rectangle 9"/>
          <p:cNvSpPr>
            <a:spLocks noChangeArrowheads="1"/>
          </p:cNvSpPr>
          <p:nvPr/>
        </p:nvSpPr>
        <p:spPr bwMode="auto">
          <a:xfrm>
            <a:off x="41148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41" name="Rectangle 10"/>
          <p:cNvSpPr>
            <a:spLocks noChangeArrowheads="1"/>
          </p:cNvSpPr>
          <p:nvPr/>
        </p:nvSpPr>
        <p:spPr bwMode="auto">
          <a:xfrm>
            <a:off x="4572000" y="3810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4,6</a:t>
            </a:r>
          </a:p>
        </p:txBody>
      </p:sp>
      <p:sp>
        <p:nvSpPr>
          <p:cNvPr id="26742" name="Rectangle 11"/>
          <p:cNvSpPr>
            <a:spLocks noChangeArrowheads="1"/>
          </p:cNvSpPr>
          <p:nvPr/>
        </p:nvSpPr>
        <p:spPr bwMode="auto">
          <a:xfrm>
            <a:off x="45720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43" name="Rectangle 12"/>
          <p:cNvSpPr>
            <a:spLocks noChangeArrowheads="1"/>
          </p:cNvSpPr>
          <p:nvPr/>
        </p:nvSpPr>
        <p:spPr bwMode="auto">
          <a:xfrm>
            <a:off x="50292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44" name="Rectangle 13"/>
          <p:cNvSpPr>
            <a:spLocks noChangeArrowheads="1"/>
          </p:cNvSpPr>
          <p:nvPr/>
        </p:nvSpPr>
        <p:spPr bwMode="auto">
          <a:xfrm>
            <a:off x="50292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45" name="Rectangle 14"/>
          <p:cNvSpPr>
            <a:spLocks noChangeArrowheads="1"/>
          </p:cNvSpPr>
          <p:nvPr/>
        </p:nvSpPr>
        <p:spPr bwMode="auto">
          <a:xfrm>
            <a:off x="5029200" y="3810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4,7</a:t>
            </a:r>
          </a:p>
        </p:txBody>
      </p:sp>
      <p:sp>
        <p:nvSpPr>
          <p:cNvPr id="26746" name="Rectangle 15"/>
          <p:cNvSpPr>
            <a:spLocks noChangeArrowheads="1"/>
          </p:cNvSpPr>
          <p:nvPr/>
        </p:nvSpPr>
        <p:spPr bwMode="auto">
          <a:xfrm>
            <a:off x="45720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47" name="Rectangle 16"/>
          <p:cNvSpPr>
            <a:spLocks noChangeArrowheads="1"/>
          </p:cNvSpPr>
          <p:nvPr/>
        </p:nvSpPr>
        <p:spPr bwMode="auto">
          <a:xfrm>
            <a:off x="45720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48" name="Rectangle 17"/>
          <p:cNvSpPr>
            <a:spLocks noChangeArrowheads="1"/>
          </p:cNvSpPr>
          <p:nvPr/>
        </p:nvSpPr>
        <p:spPr bwMode="auto">
          <a:xfrm>
            <a:off x="50292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49" name="Rectangle 18"/>
          <p:cNvSpPr>
            <a:spLocks noChangeArrowheads="1"/>
          </p:cNvSpPr>
          <p:nvPr/>
        </p:nvSpPr>
        <p:spPr bwMode="auto">
          <a:xfrm>
            <a:off x="41148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5,5</a:t>
            </a:r>
          </a:p>
        </p:txBody>
      </p:sp>
      <p:sp>
        <p:nvSpPr>
          <p:cNvPr id="26750" name="Rectangle 19"/>
          <p:cNvSpPr>
            <a:spLocks noChangeArrowheads="1"/>
          </p:cNvSpPr>
          <p:nvPr/>
        </p:nvSpPr>
        <p:spPr bwMode="auto">
          <a:xfrm>
            <a:off x="36576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6,4</a:t>
            </a:r>
            <a:endParaRPr lang="en-US" sz="1600"/>
          </a:p>
        </p:txBody>
      </p:sp>
      <p:sp>
        <p:nvSpPr>
          <p:cNvPr id="26751" name="Rectangle 20"/>
          <p:cNvSpPr>
            <a:spLocks noChangeArrowheads="1"/>
          </p:cNvSpPr>
          <p:nvPr/>
        </p:nvSpPr>
        <p:spPr bwMode="auto">
          <a:xfrm>
            <a:off x="45720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6,6</a:t>
            </a:r>
          </a:p>
        </p:txBody>
      </p:sp>
      <p:sp>
        <p:nvSpPr>
          <p:cNvPr id="26752" name="Rectangle 21"/>
          <p:cNvSpPr>
            <a:spLocks noChangeArrowheads="1"/>
          </p:cNvSpPr>
          <p:nvPr/>
        </p:nvSpPr>
        <p:spPr bwMode="auto">
          <a:xfrm>
            <a:off x="50292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6,7</a:t>
            </a:r>
          </a:p>
        </p:txBody>
      </p:sp>
      <p:sp>
        <p:nvSpPr>
          <p:cNvPr id="26753" name="Rectangle 22"/>
          <p:cNvSpPr>
            <a:spLocks noChangeArrowheads="1"/>
          </p:cNvSpPr>
          <p:nvPr/>
        </p:nvSpPr>
        <p:spPr bwMode="auto">
          <a:xfrm>
            <a:off x="41148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6,5</a:t>
            </a:r>
          </a:p>
        </p:txBody>
      </p:sp>
      <p:sp>
        <p:nvSpPr>
          <p:cNvPr id="26754" name="Rectangle 23"/>
          <p:cNvSpPr>
            <a:spLocks noChangeArrowheads="1"/>
          </p:cNvSpPr>
          <p:nvPr/>
        </p:nvSpPr>
        <p:spPr bwMode="auto">
          <a:xfrm>
            <a:off x="50292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5,7</a:t>
            </a:r>
          </a:p>
        </p:txBody>
      </p:sp>
      <p:sp>
        <p:nvSpPr>
          <p:cNvPr id="26755" name="Rectangle 24"/>
          <p:cNvSpPr>
            <a:spLocks noChangeArrowheads="1"/>
          </p:cNvSpPr>
          <p:nvPr/>
        </p:nvSpPr>
        <p:spPr bwMode="auto">
          <a:xfrm>
            <a:off x="45720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5,6</a:t>
            </a:r>
          </a:p>
        </p:txBody>
      </p:sp>
      <p:sp>
        <p:nvSpPr>
          <p:cNvPr id="26756" name="Rectangle 25"/>
          <p:cNvSpPr>
            <a:spLocks noChangeArrowheads="1"/>
          </p:cNvSpPr>
          <p:nvPr/>
        </p:nvSpPr>
        <p:spPr bwMode="auto">
          <a:xfrm>
            <a:off x="36576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57" name="Rectangle 26"/>
          <p:cNvSpPr>
            <a:spLocks noChangeArrowheads="1"/>
          </p:cNvSpPr>
          <p:nvPr/>
        </p:nvSpPr>
        <p:spPr bwMode="auto">
          <a:xfrm>
            <a:off x="41148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58" name="Rectangle 27"/>
          <p:cNvSpPr>
            <a:spLocks noChangeArrowheads="1"/>
          </p:cNvSpPr>
          <p:nvPr/>
        </p:nvSpPr>
        <p:spPr bwMode="auto">
          <a:xfrm>
            <a:off x="50292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59" name="Rectangle 28"/>
          <p:cNvSpPr>
            <a:spLocks noChangeArrowheads="1"/>
          </p:cNvSpPr>
          <p:nvPr/>
        </p:nvSpPr>
        <p:spPr bwMode="auto">
          <a:xfrm>
            <a:off x="45720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60" name="Rectangle 29"/>
          <p:cNvSpPr>
            <a:spLocks noChangeArrowheads="1"/>
          </p:cNvSpPr>
          <p:nvPr/>
        </p:nvSpPr>
        <p:spPr bwMode="auto">
          <a:xfrm>
            <a:off x="36576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7,4</a:t>
            </a:r>
            <a:endParaRPr lang="en-US" sz="1600"/>
          </a:p>
        </p:txBody>
      </p:sp>
      <p:sp>
        <p:nvSpPr>
          <p:cNvPr id="26761" name="Rectangle 30"/>
          <p:cNvSpPr>
            <a:spLocks noChangeArrowheads="1"/>
          </p:cNvSpPr>
          <p:nvPr/>
        </p:nvSpPr>
        <p:spPr bwMode="auto">
          <a:xfrm>
            <a:off x="45720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7,6</a:t>
            </a:r>
          </a:p>
        </p:txBody>
      </p:sp>
      <p:sp>
        <p:nvSpPr>
          <p:cNvPr id="26762" name="Rectangle 31"/>
          <p:cNvSpPr>
            <a:spLocks noChangeArrowheads="1"/>
          </p:cNvSpPr>
          <p:nvPr/>
        </p:nvSpPr>
        <p:spPr bwMode="auto">
          <a:xfrm>
            <a:off x="50292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7,7</a:t>
            </a:r>
          </a:p>
        </p:txBody>
      </p:sp>
      <p:sp>
        <p:nvSpPr>
          <p:cNvPr id="26763" name="Rectangle 32"/>
          <p:cNvSpPr>
            <a:spLocks noChangeArrowheads="1"/>
          </p:cNvSpPr>
          <p:nvPr/>
        </p:nvSpPr>
        <p:spPr bwMode="auto">
          <a:xfrm>
            <a:off x="41148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7,5</a:t>
            </a:r>
          </a:p>
        </p:txBody>
      </p:sp>
      <p:sp>
        <p:nvSpPr>
          <p:cNvPr id="26764" name="Rectangle 33"/>
          <p:cNvSpPr>
            <a:spLocks noChangeArrowheads="1"/>
          </p:cNvSpPr>
          <p:nvPr/>
        </p:nvSpPr>
        <p:spPr bwMode="auto">
          <a:xfrm>
            <a:off x="3657600" y="38100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65" name="Rectangle 37"/>
          <p:cNvSpPr>
            <a:spLocks noChangeArrowheads="1"/>
          </p:cNvSpPr>
          <p:nvPr/>
        </p:nvSpPr>
        <p:spPr bwMode="auto">
          <a:xfrm>
            <a:off x="4572000" y="38100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66" name="Rectangle 39"/>
          <p:cNvSpPr>
            <a:spLocks noChangeArrowheads="1"/>
          </p:cNvSpPr>
          <p:nvPr/>
        </p:nvSpPr>
        <p:spPr bwMode="auto">
          <a:xfrm>
            <a:off x="3657600" y="47244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67" name="Rectangle 40"/>
          <p:cNvSpPr>
            <a:spLocks noChangeArrowheads="1"/>
          </p:cNvSpPr>
          <p:nvPr/>
        </p:nvSpPr>
        <p:spPr bwMode="auto">
          <a:xfrm>
            <a:off x="4572000" y="47244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768" name="Text Box 45"/>
          <p:cNvSpPr txBox="1">
            <a:spLocks noChangeArrowheads="1"/>
          </p:cNvSpPr>
          <p:nvPr/>
        </p:nvSpPr>
        <p:spPr bwMode="auto">
          <a:xfrm>
            <a:off x="5638800" y="2819400"/>
            <a:ext cx="33464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 sz="1600"/>
              <a:t>WIDTH = 8;   TILE_WIDTH = 2</a:t>
            </a:r>
          </a:p>
          <a:p>
            <a:pPr eaLnBrk="1" hangingPunct="1"/>
            <a:r>
              <a:rPr lang="en-US" sz="1600"/>
              <a:t>Each block has 2*2 = 4 threads</a:t>
            </a:r>
          </a:p>
        </p:txBody>
      </p:sp>
      <p:sp>
        <p:nvSpPr>
          <p:cNvPr id="26769" name="Text Box 45"/>
          <p:cNvSpPr txBox="1">
            <a:spLocks noChangeArrowheads="1"/>
          </p:cNvSpPr>
          <p:nvPr/>
        </p:nvSpPr>
        <p:spPr bwMode="auto">
          <a:xfrm>
            <a:off x="5638800" y="4191000"/>
            <a:ext cx="26892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 sz="1600"/>
              <a:t>WIDTH/TILE_WIDTH = 4</a:t>
            </a:r>
          </a:p>
          <a:p>
            <a:pPr eaLnBrk="1" hangingPunct="1"/>
            <a:r>
              <a:rPr lang="en-US" sz="1600"/>
              <a:t>Use 4* 4 = 16 blocks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5815393-53E7-4F09-809A-6D8C8236906C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sp>
        <p:nvSpPr>
          <p:cNvPr id="2" name="矩形 1"/>
          <p:cNvSpPr/>
          <p:nvPr/>
        </p:nvSpPr>
        <p:spPr>
          <a:xfrm>
            <a:off x="1077750" y="1397982"/>
            <a:ext cx="17658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(TILE_WIDTH =2)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37362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7"/>
          <p:cNvSpPr>
            <a:spLocks noGrp="1"/>
          </p:cNvSpPr>
          <p:nvPr>
            <p:ph type="title"/>
          </p:nvPr>
        </p:nvSpPr>
        <p:spPr>
          <a:xfrm>
            <a:off x="259373" y="-7144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A Slightly Bigger Example (cont.)</a:t>
            </a:r>
            <a:endParaRPr lang="en-US" sz="2400" dirty="0"/>
          </a:p>
        </p:txBody>
      </p:sp>
      <p:sp>
        <p:nvSpPr>
          <p:cNvPr id="27652" name="Text Box 45"/>
          <p:cNvSpPr txBox="1">
            <a:spLocks noChangeArrowheads="1"/>
          </p:cNvSpPr>
          <p:nvPr/>
        </p:nvSpPr>
        <p:spPr bwMode="auto">
          <a:xfrm>
            <a:off x="5638800" y="2819400"/>
            <a:ext cx="33242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 sz="1600"/>
              <a:t>WIDTH = 8;   TILE_WIDTH = 4</a:t>
            </a:r>
          </a:p>
          <a:p>
            <a:pPr eaLnBrk="1" hangingPunct="1"/>
            <a:r>
              <a:rPr lang="en-US" sz="1600"/>
              <a:t>Each block has 4*4 =16 threads</a:t>
            </a:r>
          </a:p>
        </p:txBody>
      </p:sp>
      <p:sp>
        <p:nvSpPr>
          <p:cNvPr id="27653" name="Text Box 45"/>
          <p:cNvSpPr txBox="1">
            <a:spLocks noChangeArrowheads="1"/>
          </p:cNvSpPr>
          <p:nvPr/>
        </p:nvSpPr>
        <p:spPr bwMode="auto">
          <a:xfrm>
            <a:off x="5715000" y="3810000"/>
            <a:ext cx="26892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 sz="1600"/>
              <a:t>WIDTH/TILE_WIDTH = 2</a:t>
            </a:r>
          </a:p>
          <a:p>
            <a:pPr eaLnBrk="1" hangingPunct="1"/>
            <a:r>
              <a:rPr lang="en-US" sz="1600"/>
              <a:t>Use 2* 2 = 4 blocks</a:t>
            </a:r>
          </a:p>
        </p:txBody>
      </p:sp>
      <p:sp>
        <p:nvSpPr>
          <p:cNvPr id="27654" name="Rectangle 2"/>
          <p:cNvSpPr>
            <a:spLocks noChangeArrowheads="1"/>
          </p:cNvSpPr>
          <p:nvPr/>
        </p:nvSpPr>
        <p:spPr bwMode="auto">
          <a:xfrm>
            <a:off x="2286000" y="1981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0,1</a:t>
            </a:r>
            <a:endParaRPr lang="en-US" sz="1600"/>
          </a:p>
        </p:txBody>
      </p:sp>
      <p:sp>
        <p:nvSpPr>
          <p:cNvPr id="27655" name="Rectangle 3"/>
          <p:cNvSpPr>
            <a:spLocks noChangeArrowheads="1"/>
          </p:cNvSpPr>
          <p:nvPr/>
        </p:nvSpPr>
        <p:spPr bwMode="auto">
          <a:xfrm>
            <a:off x="1828800" y="1981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0,0</a:t>
            </a:r>
            <a:endParaRPr lang="en-US" sz="1600"/>
          </a:p>
        </p:txBody>
      </p:sp>
      <p:sp>
        <p:nvSpPr>
          <p:cNvPr id="27656" name="Rectangle 4"/>
          <p:cNvSpPr>
            <a:spLocks noChangeArrowheads="1"/>
          </p:cNvSpPr>
          <p:nvPr/>
        </p:nvSpPr>
        <p:spPr bwMode="auto">
          <a:xfrm>
            <a:off x="18288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1,0</a:t>
            </a:r>
          </a:p>
        </p:txBody>
      </p:sp>
      <p:sp>
        <p:nvSpPr>
          <p:cNvPr id="27657" name="Rectangle 5"/>
          <p:cNvSpPr>
            <a:spLocks noChangeArrowheads="1"/>
          </p:cNvSpPr>
          <p:nvPr/>
        </p:nvSpPr>
        <p:spPr bwMode="auto">
          <a:xfrm>
            <a:off x="18288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58" name="Rectangle 6"/>
          <p:cNvSpPr>
            <a:spLocks noChangeArrowheads="1"/>
          </p:cNvSpPr>
          <p:nvPr/>
        </p:nvSpPr>
        <p:spPr bwMode="auto">
          <a:xfrm>
            <a:off x="18288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59" name="Rectangle 7"/>
          <p:cNvSpPr>
            <a:spLocks noChangeArrowheads="1"/>
          </p:cNvSpPr>
          <p:nvPr/>
        </p:nvSpPr>
        <p:spPr bwMode="auto">
          <a:xfrm>
            <a:off x="22860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60" name="Rectangle 8"/>
          <p:cNvSpPr>
            <a:spLocks noChangeArrowheads="1"/>
          </p:cNvSpPr>
          <p:nvPr/>
        </p:nvSpPr>
        <p:spPr bwMode="auto">
          <a:xfrm>
            <a:off x="22860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61" name="Rectangle 9"/>
          <p:cNvSpPr>
            <a:spLocks noChangeArrowheads="1"/>
          </p:cNvSpPr>
          <p:nvPr/>
        </p:nvSpPr>
        <p:spPr bwMode="auto">
          <a:xfrm>
            <a:off x="22860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62" name="Rectangle 10"/>
          <p:cNvSpPr>
            <a:spLocks noChangeArrowheads="1"/>
          </p:cNvSpPr>
          <p:nvPr/>
        </p:nvSpPr>
        <p:spPr bwMode="auto">
          <a:xfrm>
            <a:off x="2743200" y="1981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0,2</a:t>
            </a:r>
          </a:p>
        </p:txBody>
      </p:sp>
      <p:sp>
        <p:nvSpPr>
          <p:cNvPr id="27663" name="Rectangle 11"/>
          <p:cNvSpPr>
            <a:spLocks noChangeArrowheads="1"/>
          </p:cNvSpPr>
          <p:nvPr/>
        </p:nvSpPr>
        <p:spPr bwMode="auto">
          <a:xfrm>
            <a:off x="27432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64" name="Rectangle 12"/>
          <p:cNvSpPr>
            <a:spLocks noChangeArrowheads="1"/>
          </p:cNvSpPr>
          <p:nvPr/>
        </p:nvSpPr>
        <p:spPr bwMode="auto">
          <a:xfrm>
            <a:off x="32004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65" name="Rectangle 13"/>
          <p:cNvSpPr>
            <a:spLocks noChangeArrowheads="1"/>
          </p:cNvSpPr>
          <p:nvPr/>
        </p:nvSpPr>
        <p:spPr bwMode="auto">
          <a:xfrm>
            <a:off x="32004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66" name="Rectangle 14"/>
          <p:cNvSpPr>
            <a:spLocks noChangeArrowheads="1"/>
          </p:cNvSpPr>
          <p:nvPr/>
        </p:nvSpPr>
        <p:spPr bwMode="auto">
          <a:xfrm>
            <a:off x="3200400" y="1981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0,3</a:t>
            </a:r>
          </a:p>
        </p:txBody>
      </p:sp>
      <p:sp>
        <p:nvSpPr>
          <p:cNvPr id="27667" name="Rectangle 15"/>
          <p:cNvSpPr>
            <a:spLocks noChangeArrowheads="1"/>
          </p:cNvSpPr>
          <p:nvPr/>
        </p:nvSpPr>
        <p:spPr bwMode="auto">
          <a:xfrm>
            <a:off x="27432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68" name="Rectangle 16"/>
          <p:cNvSpPr>
            <a:spLocks noChangeArrowheads="1"/>
          </p:cNvSpPr>
          <p:nvPr/>
        </p:nvSpPr>
        <p:spPr bwMode="auto">
          <a:xfrm>
            <a:off x="27432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69" name="Rectangle 17"/>
          <p:cNvSpPr>
            <a:spLocks noChangeArrowheads="1"/>
          </p:cNvSpPr>
          <p:nvPr/>
        </p:nvSpPr>
        <p:spPr bwMode="auto">
          <a:xfrm>
            <a:off x="32004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70" name="Rectangle 18"/>
          <p:cNvSpPr>
            <a:spLocks noChangeArrowheads="1"/>
          </p:cNvSpPr>
          <p:nvPr/>
        </p:nvSpPr>
        <p:spPr bwMode="auto">
          <a:xfrm>
            <a:off x="22860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1,1</a:t>
            </a:r>
          </a:p>
        </p:txBody>
      </p:sp>
      <p:sp>
        <p:nvSpPr>
          <p:cNvPr id="27671" name="Rectangle 19"/>
          <p:cNvSpPr>
            <a:spLocks noChangeArrowheads="1"/>
          </p:cNvSpPr>
          <p:nvPr/>
        </p:nvSpPr>
        <p:spPr bwMode="auto">
          <a:xfrm>
            <a:off x="18288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2,0</a:t>
            </a:r>
            <a:endParaRPr lang="en-US" sz="1600"/>
          </a:p>
        </p:txBody>
      </p:sp>
      <p:sp>
        <p:nvSpPr>
          <p:cNvPr id="27672" name="Rectangle 20"/>
          <p:cNvSpPr>
            <a:spLocks noChangeArrowheads="1"/>
          </p:cNvSpPr>
          <p:nvPr/>
        </p:nvSpPr>
        <p:spPr bwMode="auto">
          <a:xfrm>
            <a:off x="27432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2,2</a:t>
            </a:r>
          </a:p>
        </p:txBody>
      </p:sp>
      <p:sp>
        <p:nvSpPr>
          <p:cNvPr id="27673" name="Rectangle 21"/>
          <p:cNvSpPr>
            <a:spLocks noChangeArrowheads="1"/>
          </p:cNvSpPr>
          <p:nvPr/>
        </p:nvSpPr>
        <p:spPr bwMode="auto">
          <a:xfrm>
            <a:off x="32004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2,3</a:t>
            </a:r>
          </a:p>
        </p:txBody>
      </p:sp>
      <p:sp>
        <p:nvSpPr>
          <p:cNvPr id="27674" name="Rectangle 22"/>
          <p:cNvSpPr>
            <a:spLocks noChangeArrowheads="1"/>
          </p:cNvSpPr>
          <p:nvPr/>
        </p:nvSpPr>
        <p:spPr bwMode="auto">
          <a:xfrm>
            <a:off x="22860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2,1</a:t>
            </a:r>
          </a:p>
        </p:txBody>
      </p:sp>
      <p:sp>
        <p:nvSpPr>
          <p:cNvPr id="27675" name="Rectangle 23"/>
          <p:cNvSpPr>
            <a:spLocks noChangeArrowheads="1"/>
          </p:cNvSpPr>
          <p:nvPr/>
        </p:nvSpPr>
        <p:spPr bwMode="auto">
          <a:xfrm>
            <a:off x="32004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1,3</a:t>
            </a:r>
          </a:p>
        </p:txBody>
      </p:sp>
      <p:sp>
        <p:nvSpPr>
          <p:cNvPr id="27676" name="Rectangle 24"/>
          <p:cNvSpPr>
            <a:spLocks noChangeArrowheads="1"/>
          </p:cNvSpPr>
          <p:nvPr/>
        </p:nvSpPr>
        <p:spPr bwMode="auto">
          <a:xfrm>
            <a:off x="27432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1,2</a:t>
            </a:r>
          </a:p>
        </p:txBody>
      </p:sp>
      <p:sp>
        <p:nvSpPr>
          <p:cNvPr id="27677" name="Rectangle 25"/>
          <p:cNvSpPr>
            <a:spLocks noChangeArrowheads="1"/>
          </p:cNvSpPr>
          <p:nvPr/>
        </p:nvSpPr>
        <p:spPr bwMode="auto">
          <a:xfrm>
            <a:off x="18288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78" name="Rectangle 26"/>
          <p:cNvSpPr>
            <a:spLocks noChangeArrowheads="1"/>
          </p:cNvSpPr>
          <p:nvPr/>
        </p:nvSpPr>
        <p:spPr bwMode="auto">
          <a:xfrm>
            <a:off x="22860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79" name="Rectangle 27"/>
          <p:cNvSpPr>
            <a:spLocks noChangeArrowheads="1"/>
          </p:cNvSpPr>
          <p:nvPr/>
        </p:nvSpPr>
        <p:spPr bwMode="auto">
          <a:xfrm>
            <a:off x="32004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80" name="Rectangle 28"/>
          <p:cNvSpPr>
            <a:spLocks noChangeArrowheads="1"/>
          </p:cNvSpPr>
          <p:nvPr/>
        </p:nvSpPr>
        <p:spPr bwMode="auto">
          <a:xfrm>
            <a:off x="27432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81" name="Rectangle 29"/>
          <p:cNvSpPr>
            <a:spLocks noChangeArrowheads="1"/>
          </p:cNvSpPr>
          <p:nvPr/>
        </p:nvSpPr>
        <p:spPr bwMode="auto">
          <a:xfrm>
            <a:off x="18288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3,0</a:t>
            </a:r>
            <a:endParaRPr lang="en-US" sz="1600"/>
          </a:p>
        </p:txBody>
      </p:sp>
      <p:sp>
        <p:nvSpPr>
          <p:cNvPr id="27682" name="Rectangle 30"/>
          <p:cNvSpPr>
            <a:spLocks noChangeArrowheads="1"/>
          </p:cNvSpPr>
          <p:nvPr/>
        </p:nvSpPr>
        <p:spPr bwMode="auto">
          <a:xfrm>
            <a:off x="27432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3,2</a:t>
            </a:r>
          </a:p>
        </p:txBody>
      </p:sp>
      <p:sp>
        <p:nvSpPr>
          <p:cNvPr id="27683" name="Rectangle 31"/>
          <p:cNvSpPr>
            <a:spLocks noChangeArrowheads="1"/>
          </p:cNvSpPr>
          <p:nvPr/>
        </p:nvSpPr>
        <p:spPr bwMode="auto">
          <a:xfrm>
            <a:off x="32004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3,3</a:t>
            </a:r>
          </a:p>
        </p:txBody>
      </p:sp>
      <p:sp>
        <p:nvSpPr>
          <p:cNvPr id="27684" name="Rectangle 32"/>
          <p:cNvSpPr>
            <a:spLocks noChangeArrowheads="1"/>
          </p:cNvSpPr>
          <p:nvPr/>
        </p:nvSpPr>
        <p:spPr bwMode="auto">
          <a:xfrm>
            <a:off x="22860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3,1</a:t>
            </a:r>
          </a:p>
        </p:txBody>
      </p:sp>
      <p:sp>
        <p:nvSpPr>
          <p:cNvPr id="27685" name="Rectangle 40"/>
          <p:cNvSpPr>
            <a:spLocks noChangeArrowheads="1"/>
          </p:cNvSpPr>
          <p:nvPr/>
        </p:nvSpPr>
        <p:spPr bwMode="auto">
          <a:xfrm>
            <a:off x="1828800" y="1981200"/>
            <a:ext cx="1828800" cy="18288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86" name="Rectangle 2"/>
          <p:cNvSpPr>
            <a:spLocks noChangeArrowheads="1"/>
          </p:cNvSpPr>
          <p:nvPr/>
        </p:nvSpPr>
        <p:spPr bwMode="auto">
          <a:xfrm>
            <a:off x="4114800" y="1981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0,5</a:t>
            </a:r>
            <a:endParaRPr lang="en-US" sz="1600"/>
          </a:p>
        </p:txBody>
      </p:sp>
      <p:sp>
        <p:nvSpPr>
          <p:cNvPr id="27687" name="Rectangle 3"/>
          <p:cNvSpPr>
            <a:spLocks noChangeArrowheads="1"/>
          </p:cNvSpPr>
          <p:nvPr/>
        </p:nvSpPr>
        <p:spPr bwMode="auto">
          <a:xfrm>
            <a:off x="3657600" y="1981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0,4</a:t>
            </a:r>
            <a:endParaRPr lang="en-US" sz="1600"/>
          </a:p>
        </p:txBody>
      </p:sp>
      <p:sp>
        <p:nvSpPr>
          <p:cNvPr id="27688" name="Rectangle 4"/>
          <p:cNvSpPr>
            <a:spLocks noChangeArrowheads="1"/>
          </p:cNvSpPr>
          <p:nvPr/>
        </p:nvSpPr>
        <p:spPr bwMode="auto">
          <a:xfrm>
            <a:off x="36576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1,4</a:t>
            </a:r>
          </a:p>
        </p:txBody>
      </p:sp>
      <p:sp>
        <p:nvSpPr>
          <p:cNvPr id="27689" name="Rectangle 5"/>
          <p:cNvSpPr>
            <a:spLocks noChangeArrowheads="1"/>
          </p:cNvSpPr>
          <p:nvPr/>
        </p:nvSpPr>
        <p:spPr bwMode="auto">
          <a:xfrm>
            <a:off x="36576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90" name="Rectangle 6"/>
          <p:cNvSpPr>
            <a:spLocks noChangeArrowheads="1"/>
          </p:cNvSpPr>
          <p:nvPr/>
        </p:nvSpPr>
        <p:spPr bwMode="auto">
          <a:xfrm>
            <a:off x="36576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91" name="Rectangle 7"/>
          <p:cNvSpPr>
            <a:spLocks noChangeArrowheads="1"/>
          </p:cNvSpPr>
          <p:nvPr/>
        </p:nvSpPr>
        <p:spPr bwMode="auto">
          <a:xfrm>
            <a:off x="41148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92" name="Rectangle 8"/>
          <p:cNvSpPr>
            <a:spLocks noChangeArrowheads="1"/>
          </p:cNvSpPr>
          <p:nvPr/>
        </p:nvSpPr>
        <p:spPr bwMode="auto">
          <a:xfrm>
            <a:off x="41148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93" name="Rectangle 9"/>
          <p:cNvSpPr>
            <a:spLocks noChangeArrowheads="1"/>
          </p:cNvSpPr>
          <p:nvPr/>
        </p:nvSpPr>
        <p:spPr bwMode="auto">
          <a:xfrm>
            <a:off x="41148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94" name="Rectangle 10"/>
          <p:cNvSpPr>
            <a:spLocks noChangeArrowheads="1"/>
          </p:cNvSpPr>
          <p:nvPr/>
        </p:nvSpPr>
        <p:spPr bwMode="auto">
          <a:xfrm>
            <a:off x="4572000" y="1981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0,6</a:t>
            </a:r>
          </a:p>
        </p:txBody>
      </p:sp>
      <p:sp>
        <p:nvSpPr>
          <p:cNvPr id="27695" name="Rectangle 11"/>
          <p:cNvSpPr>
            <a:spLocks noChangeArrowheads="1"/>
          </p:cNvSpPr>
          <p:nvPr/>
        </p:nvSpPr>
        <p:spPr bwMode="auto">
          <a:xfrm>
            <a:off x="45720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96" name="Rectangle 12"/>
          <p:cNvSpPr>
            <a:spLocks noChangeArrowheads="1"/>
          </p:cNvSpPr>
          <p:nvPr/>
        </p:nvSpPr>
        <p:spPr bwMode="auto">
          <a:xfrm>
            <a:off x="50292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97" name="Rectangle 13"/>
          <p:cNvSpPr>
            <a:spLocks noChangeArrowheads="1"/>
          </p:cNvSpPr>
          <p:nvPr/>
        </p:nvSpPr>
        <p:spPr bwMode="auto">
          <a:xfrm>
            <a:off x="50292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98" name="Rectangle 14"/>
          <p:cNvSpPr>
            <a:spLocks noChangeArrowheads="1"/>
          </p:cNvSpPr>
          <p:nvPr/>
        </p:nvSpPr>
        <p:spPr bwMode="auto">
          <a:xfrm>
            <a:off x="5029200" y="1981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0,7</a:t>
            </a:r>
          </a:p>
        </p:txBody>
      </p:sp>
      <p:sp>
        <p:nvSpPr>
          <p:cNvPr id="27699" name="Rectangle 15"/>
          <p:cNvSpPr>
            <a:spLocks noChangeArrowheads="1"/>
          </p:cNvSpPr>
          <p:nvPr/>
        </p:nvSpPr>
        <p:spPr bwMode="auto">
          <a:xfrm>
            <a:off x="45720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00" name="Rectangle 16"/>
          <p:cNvSpPr>
            <a:spLocks noChangeArrowheads="1"/>
          </p:cNvSpPr>
          <p:nvPr/>
        </p:nvSpPr>
        <p:spPr bwMode="auto">
          <a:xfrm>
            <a:off x="45720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01" name="Rectangle 17"/>
          <p:cNvSpPr>
            <a:spLocks noChangeArrowheads="1"/>
          </p:cNvSpPr>
          <p:nvPr/>
        </p:nvSpPr>
        <p:spPr bwMode="auto">
          <a:xfrm>
            <a:off x="50292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02" name="Rectangle 18"/>
          <p:cNvSpPr>
            <a:spLocks noChangeArrowheads="1"/>
          </p:cNvSpPr>
          <p:nvPr/>
        </p:nvSpPr>
        <p:spPr bwMode="auto">
          <a:xfrm>
            <a:off x="41148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1,5</a:t>
            </a:r>
          </a:p>
        </p:txBody>
      </p:sp>
      <p:sp>
        <p:nvSpPr>
          <p:cNvPr id="27703" name="Rectangle 19"/>
          <p:cNvSpPr>
            <a:spLocks noChangeArrowheads="1"/>
          </p:cNvSpPr>
          <p:nvPr/>
        </p:nvSpPr>
        <p:spPr bwMode="auto">
          <a:xfrm>
            <a:off x="36576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2,4</a:t>
            </a:r>
            <a:endParaRPr lang="en-US" sz="1600"/>
          </a:p>
        </p:txBody>
      </p:sp>
      <p:sp>
        <p:nvSpPr>
          <p:cNvPr id="27704" name="Rectangle 20"/>
          <p:cNvSpPr>
            <a:spLocks noChangeArrowheads="1"/>
          </p:cNvSpPr>
          <p:nvPr/>
        </p:nvSpPr>
        <p:spPr bwMode="auto">
          <a:xfrm>
            <a:off x="45720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2,6</a:t>
            </a:r>
          </a:p>
        </p:txBody>
      </p:sp>
      <p:sp>
        <p:nvSpPr>
          <p:cNvPr id="27705" name="Rectangle 21"/>
          <p:cNvSpPr>
            <a:spLocks noChangeArrowheads="1"/>
          </p:cNvSpPr>
          <p:nvPr/>
        </p:nvSpPr>
        <p:spPr bwMode="auto">
          <a:xfrm>
            <a:off x="50292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2,7</a:t>
            </a:r>
          </a:p>
        </p:txBody>
      </p:sp>
      <p:sp>
        <p:nvSpPr>
          <p:cNvPr id="27706" name="Rectangle 22"/>
          <p:cNvSpPr>
            <a:spLocks noChangeArrowheads="1"/>
          </p:cNvSpPr>
          <p:nvPr/>
        </p:nvSpPr>
        <p:spPr bwMode="auto">
          <a:xfrm>
            <a:off x="4114800" y="2895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2,5</a:t>
            </a:r>
          </a:p>
        </p:txBody>
      </p:sp>
      <p:sp>
        <p:nvSpPr>
          <p:cNvPr id="27707" name="Rectangle 23"/>
          <p:cNvSpPr>
            <a:spLocks noChangeArrowheads="1"/>
          </p:cNvSpPr>
          <p:nvPr/>
        </p:nvSpPr>
        <p:spPr bwMode="auto">
          <a:xfrm>
            <a:off x="50292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1,7</a:t>
            </a:r>
          </a:p>
        </p:txBody>
      </p:sp>
      <p:sp>
        <p:nvSpPr>
          <p:cNvPr id="27708" name="Rectangle 24"/>
          <p:cNvSpPr>
            <a:spLocks noChangeArrowheads="1"/>
          </p:cNvSpPr>
          <p:nvPr/>
        </p:nvSpPr>
        <p:spPr bwMode="auto">
          <a:xfrm>
            <a:off x="4572000" y="2438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1,6</a:t>
            </a:r>
          </a:p>
        </p:txBody>
      </p:sp>
      <p:sp>
        <p:nvSpPr>
          <p:cNvPr id="27709" name="Rectangle 25"/>
          <p:cNvSpPr>
            <a:spLocks noChangeArrowheads="1"/>
          </p:cNvSpPr>
          <p:nvPr/>
        </p:nvSpPr>
        <p:spPr bwMode="auto">
          <a:xfrm>
            <a:off x="36576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10" name="Rectangle 26"/>
          <p:cNvSpPr>
            <a:spLocks noChangeArrowheads="1"/>
          </p:cNvSpPr>
          <p:nvPr/>
        </p:nvSpPr>
        <p:spPr bwMode="auto">
          <a:xfrm>
            <a:off x="41148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11" name="Rectangle 27"/>
          <p:cNvSpPr>
            <a:spLocks noChangeArrowheads="1"/>
          </p:cNvSpPr>
          <p:nvPr/>
        </p:nvSpPr>
        <p:spPr bwMode="auto">
          <a:xfrm>
            <a:off x="50292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12" name="Rectangle 28"/>
          <p:cNvSpPr>
            <a:spLocks noChangeArrowheads="1"/>
          </p:cNvSpPr>
          <p:nvPr/>
        </p:nvSpPr>
        <p:spPr bwMode="auto">
          <a:xfrm>
            <a:off x="45720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13" name="Rectangle 29"/>
          <p:cNvSpPr>
            <a:spLocks noChangeArrowheads="1"/>
          </p:cNvSpPr>
          <p:nvPr/>
        </p:nvSpPr>
        <p:spPr bwMode="auto">
          <a:xfrm>
            <a:off x="36576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3,4</a:t>
            </a:r>
            <a:endParaRPr lang="en-US" sz="1600"/>
          </a:p>
        </p:txBody>
      </p:sp>
      <p:sp>
        <p:nvSpPr>
          <p:cNvPr id="27714" name="Rectangle 30"/>
          <p:cNvSpPr>
            <a:spLocks noChangeArrowheads="1"/>
          </p:cNvSpPr>
          <p:nvPr/>
        </p:nvSpPr>
        <p:spPr bwMode="auto">
          <a:xfrm>
            <a:off x="45720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3,6</a:t>
            </a:r>
          </a:p>
        </p:txBody>
      </p:sp>
      <p:sp>
        <p:nvSpPr>
          <p:cNvPr id="27715" name="Rectangle 31"/>
          <p:cNvSpPr>
            <a:spLocks noChangeArrowheads="1"/>
          </p:cNvSpPr>
          <p:nvPr/>
        </p:nvSpPr>
        <p:spPr bwMode="auto">
          <a:xfrm>
            <a:off x="50292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3,7</a:t>
            </a:r>
          </a:p>
        </p:txBody>
      </p:sp>
      <p:sp>
        <p:nvSpPr>
          <p:cNvPr id="27716" name="Rectangle 32"/>
          <p:cNvSpPr>
            <a:spLocks noChangeArrowheads="1"/>
          </p:cNvSpPr>
          <p:nvPr/>
        </p:nvSpPr>
        <p:spPr bwMode="auto">
          <a:xfrm>
            <a:off x="4114800" y="3352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3,5</a:t>
            </a:r>
          </a:p>
        </p:txBody>
      </p:sp>
      <p:sp>
        <p:nvSpPr>
          <p:cNvPr id="27717" name="Rectangle 40"/>
          <p:cNvSpPr>
            <a:spLocks noChangeArrowheads="1"/>
          </p:cNvSpPr>
          <p:nvPr/>
        </p:nvSpPr>
        <p:spPr bwMode="auto">
          <a:xfrm>
            <a:off x="3657600" y="1981200"/>
            <a:ext cx="1828800" cy="18288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18" name="Rectangle 2"/>
          <p:cNvSpPr>
            <a:spLocks noChangeArrowheads="1"/>
          </p:cNvSpPr>
          <p:nvPr/>
        </p:nvSpPr>
        <p:spPr bwMode="auto">
          <a:xfrm>
            <a:off x="2286000" y="3810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4,1</a:t>
            </a:r>
            <a:endParaRPr lang="en-US" sz="1600"/>
          </a:p>
        </p:txBody>
      </p:sp>
      <p:sp>
        <p:nvSpPr>
          <p:cNvPr id="27719" name="Rectangle 3"/>
          <p:cNvSpPr>
            <a:spLocks noChangeArrowheads="1"/>
          </p:cNvSpPr>
          <p:nvPr/>
        </p:nvSpPr>
        <p:spPr bwMode="auto">
          <a:xfrm>
            <a:off x="1828800" y="3810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4,0</a:t>
            </a:r>
            <a:endParaRPr lang="en-US" sz="1600"/>
          </a:p>
        </p:txBody>
      </p:sp>
      <p:sp>
        <p:nvSpPr>
          <p:cNvPr id="27720" name="Rectangle 4"/>
          <p:cNvSpPr>
            <a:spLocks noChangeArrowheads="1"/>
          </p:cNvSpPr>
          <p:nvPr/>
        </p:nvSpPr>
        <p:spPr bwMode="auto">
          <a:xfrm>
            <a:off x="18288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5,0</a:t>
            </a:r>
          </a:p>
        </p:txBody>
      </p:sp>
      <p:sp>
        <p:nvSpPr>
          <p:cNvPr id="27721" name="Rectangle 5"/>
          <p:cNvSpPr>
            <a:spLocks noChangeArrowheads="1"/>
          </p:cNvSpPr>
          <p:nvPr/>
        </p:nvSpPr>
        <p:spPr bwMode="auto">
          <a:xfrm>
            <a:off x="18288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22" name="Rectangle 6"/>
          <p:cNvSpPr>
            <a:spLocks noChangeArrowheads="1"/>
          </p:cNvSpPr>
          <p:nvPr/>
        </p:nvSpPr>
        <p:spPr bwMode="auto">
          <a:xfrm>
            <a:off x="18288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23" name="Rectangle 7"/>
          <p:cNvSpPr>
            <a:spLocks noChangeArrowheads="1"/>
          </p:cNvSpPr>
          <p:nvPr/>
        </p:nvSpPr>
        <p:spPr bwMode="auto">
          <a:xfrm>
            <a:off x="22860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24" name="Rectangle 8"/>
          <p:cNvSpPr>
            <a:spLocks noChangeArrowheads="1"/>
          </p:cNvSpPr>
          <p:nvPr/>
        </p:nvSpPr>
        <p:spPr bwMode="auto">
          <a:xfrm>
            <a:off x="22860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25" name="Rectangle 9"/>
          <p:cNvSpPr>
            <a:spLocks noChangeArrowheads="1"/>
          </p:cNvSpPr>
          <p:nvPr/>
        </p:nvSpPr>
        <p:spPr bwMode="auto">
          <a:xfrm>
            <a:off x="22860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26" name="Rectangle 10"/>
          <p:cNvSpPr>
            <a:spLocks noChangeArrowheads="1"/>
          </p:cNvSpPr>
          <p:nvPr/>
        </p:nvSpPr>
        <p:spPr bwMode="auto">
          <a:xfrm>
            <a:off x="2743200" y="3810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4,2</a:t>
            </a:r>
          </a:p>
        </p:txBody>
      </p:sp>
      <p:sp>
        <p:nvSpPr>
          <p:cNvPr id="27727" name="Rectangle 11"/>
          <p:cNvSpPr>
            <a:spLocks noChangeArrowheads="1"/>
          </p:cNvSpPr>
          <p:nvPr/>
        </p:nvSpPr>
        <p:spPr bwMode="auto">
          <a:xfrm>
            <a:off x="27432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28" name="Rectangle 12"/>
          <p:cNvSpPr>
            <a:spLocks noChangeArrowheads="1"/>
          </p:cNvSpPr>
          <p:nvPr/>
        </p:nvSpPr>
        <p:spPr bwMode="auto">
          <a:xfrm>
            <a:off x="32004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29" name="Rectangle 13"/>
          <p:cNvSpPr>
            <a:spLocks noChangeArrowheads="1"/>
          </p:cNvSpPr>
          <p:nvPr/>
        </p:nvSpPr>
        <p:spPr bwMode="auto">
          <a:xfrm>
            <a:off x="32004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30" name="Rectangle 14"/>
          <p:cNvSpPr>
            <a:spLocks noChangeArrowheads="1"/>
          </p:cNvSpPr>
          <p:nvPr/>
        </p:nvSpPr>
        <p:spPr bwMode="auto">
          <a:xfrm>
            <a:off x="3200400" y="3810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4,3</a:t>
            </a:r>
          </a:p>
        </p:txBody>
      </p:sp>
      <p:sp>
        <p:nvSpPr>
          <p:cNvPr id="27731" name="Rectangle 15"/>
          <p:cNvSpPr>
            <a:spLocks noChangeArrowheads="1"/>
          </p:cNvSpPr>
          <p:nvPr/>
        </p:nvSpPr>
        <p:spPr bwMode="auto">
          <a:xfrm>
            <a:off x="27432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32" name="Rectangle 16"/>
          <p:cNvSpPr>
            <a:spLocks noChangeArrowheads="1"/>
          </p:cNvSpPr>
          <p:nvPr/>
        </p:nvSpPr>
        <p:spPr bwMode="auto">
          <a:xfrm>
            <a:off x="27432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33" name="Rectangle 17"/>
          <p:cNvSpPr>
            <a:spLocks noChangeArrowheads="1"/>
          </p:cNvSpPr>
          <p:nvPr/>
        </p:nvSpPr>
        <p:spPr bwMode="auto">
          <a:xfrm>
            <a:off x="32004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34" name="Rectangle 18"/>
          <p:cNvSpPr>
            <a:spLocks noChangeArrowheads="1"/>
          </p:cNvSpPr>
          <p:nvPr/>
        </p:nvSpPr>
        <p:spPr bwMode="auto">
          <a:xfrm>
            <a:off x="22860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5,1</a:t>
            </a:r>
          </a:p>
        </p:txBody>
      </p:sp>
      <p:sp>
        <p:nvSpPr>
          <p:cNvPr id="27735" name="Rectangle 19"/>
          <p:cNvSpPr>
            <a:spLocks noChangeArrowheads="1"/>
          </p:cNvSpPr>
          <p:nvPr/>
        </p:nvSpPr>
        <p:spPr bwMode="auto">
          <a:xfrm>
            <a:off x="18288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6,0</a:t>
            </a:r>
            <a:endParaRPr lang="en-US" sz="1600"/>
          </a:p>
        </p:txBody>
      </p:sp>
      <p:sp>
        <p:nvSpPr>
          <p:cNvPr id="27736" name="Rectangle 20"/>
          <p:cNvSpPr>
            <a:spLocks noChangeArrowheads="1"/>
          </p:cNvSpPr>
          <p:nvPr/>
        </p:nvSpPr>
        <p:spPr bwMode="auto">
          <a:xfrm>
            <a:off x="27432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6,2</a:t>
            </a:r>
          </a:p>
        </p:txBody>
      </p:sp>
      <p:sp>
        <p:nvSpPr>
          <p:cNvPr id="27737" name="Rectangle 21"/>
          <p:cNvSpPr>
            <a:spLocks noChangeArrowheads="1"/>
          </p:cNvSpPr>
          <p:nvPr/>
        </p:nvSpPr>
        <p:spPr bwMode="auto">
          <a:xfrm>
            <a:off x="32004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6,3</a:t>
            </a:r>
          </a:p>
        </p:txBody>
      </p:sp>
      <p:sp>
        <p:nvSpPr>
          <p:cNvPr id="27738" name="Rectangle 22"/>
          <p:cNvSpPr>
            <a:spLocks noChangeArrowheads="1"/>
          </p:cNvSpPr>
          <p:nvPr/>
        </p:nvSpPr>
        <p:spPr bwMode="auto">
          <a:xfrm>
            <a:off x="22860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6,1</a:t>
            </a:r>
          </a:p>
        </p:txBody>
      </p:sp>
      <p:sp>
        <p:nvSpPr>
          <p:cNvPr id="27739" name="Rectangle 23"/>
          <p:cNvSpPr>
            <a:spLocks noChangeArrowheads="1"/>
          </p:cNvSpPr>
          <p:nvPr/>
        </p:nvSpPr>
        <p:spPr bwMode="auto">
          <a:xfrm>
            <a:off x="32004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5,3</a:t>
            </a:r>
          </a:p>
        </p:txBody>
      </p:sp>
      <p:sp>
        <p:nvSpPr>
          <p:cNvPr id="27740" name="Rectangle 24"/>
          <p:cNvSpPr>
            <a:spLocks noChangeArrowheads="1"/>
          </p:cNvSpPr>
          <p:nvPr/>
        </p:nvSpPr>
        <p:spPr bwMode="auto">
          <a:xfrm>
            <a:off x="27432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5,2</a:t>
            </a:r>
          </a:p>
        </p:txBody>
      </p:sp>
      <p:sp>
        <p:nvSpPr>
          <p:cNvPr id="27741" name="Rectangle 25"/>
          <p:cNvSpPr>
            <a:spLocks noChangeArrowheads="1"/>
          </p:cNvSpPr>
          <p:nvPr/>
        </p:nvSpPr>
        <p:spPr bwMode="auto">
          <a:xfrm>
            <a:off x="18288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42" name="Rectangle 26"/>
          <p:cNvSpPr>
            <a:spLocks noChangeArrowheads="1"/>
          </p:cNvSpPr>
          <p:nvPr/>
        </p:nvSpPr>
        <p:spPr bwMode="auto">
          <a:xfrm>
            <a:off x="22860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43" name="Rectangle 27"/>
          <p:cNvSpPr>
            <a:spLocks noChangeArrowheads="1"/>
          </p:cNvSpPr>
          <p:nvPr/>
        </p:nvSpPr>
        <p:spPr bwMode="auto">
          <a:xfrm>
            <a:off x="32004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44" name="Rectangle 28"/>
          <p:cNvSpPr>
            <a:spLocks noChangeArrowheads="1"/>
          </p:cNvSpPr>
          <p:nvPr/>
        </p:nvSpPr>
        <p:spPr bwMode="auto">
          <a:xfrm>
            <a:off x="27432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45" name="Rectangle 29"/>
          <p:cNvSpPr>
            <a:spLocks noChangeArrowheads="1"/>
          </p:cNvSpPr>
          <p:nvPr/>
        </p:nvSpPr>
        <p:spPr bwMode="auto">
          <a:xfrm>
            <a:off x="18288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7,0</a:t>
            </a:r>
            <a:endParaRPr lang="en-US" sz="1600"/>
          </a:p>
        </p:txBody>
      </p:sp>
      <p:sp>
        <p:nvSpPr>
          <p:cNvPr id="27746" name="Rectangle 30"/>
          <p:cNvSpPr>
            <a:spLocks noChangeArrowheads="1"/>
          </p:cNvSpPr>
          <p:nvPr/>
        </p:nvSpPr>
        <p:spPr bwMode="auto">
          <a:xfrm>
            <a:off x="27432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7,2</a:t>
            </a:r>
          </a:p>
        </p:txBody>
      </p:sp>
      <p:sp>
        <p:nvSpPr>
          <p:cNvPr id="27747" name="Rectangle 31"/>
          <p:cNvSpPr>
            <a:spLocks noChangeArrowheads="1"/>
          </p:cNvSpPr>
          <p:nvPr/>
        </p:nvSpPr>
        <p:spPr bwMode="auto">
          <a:xfrm>
            <a:off x="32004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7,3</a:t>
            </a:r>
          </a:p>
        </p:txBody>
      </p:sp>
      <p:sp>
        <p:nvSpPr>
          <p:cNvPr id="27748" name="Rectangle 32"/>
          <p:cNvSpPr>
            <a:spLocks noChangeArrowheads="1"/>
          </p:cNvSpPr>
          <p:nvPr/>
        </p:nvSpPr>
        <p:spPr bwMode="auto">
          <a:xfrm>
            <a:off x="22860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7,1</a:t>
            </a:r>
          </a:p>
        </p:txBody>
      </p:sp>
      <p:sp>
        <p:nvSpPr>
          <p:cNvPr id="27749" name="Rectangle 40"/>
          <p:cNvSpPr>
            <a:spLocks noChangeArrowheads="1"/>
          </p:cNvSpPr>
          <p:nvPr/>
        </p:nvSpPr>
        <p:spPr bwMode="auto">
          <a:xfrm>
            <a:off x="1828800" y="3810000"/>
            <a:ext cx="1828800" cy="18288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50" name="Rectangle 2"/>
          <p:cNvSpPr>
            <a:spLocks noChangeArrowheads="1"/>
          </p:cNvSpPr>
          <p:nvPr/>
        </p:nvSpPr>
        <p:spPr bwMode="auto">
          <a:xfrm>
            <a:off x="4114800" y="3810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4,5</a:t>
            </a:r>
            <a:endParaRPr lang="en-US" sz="1600"/>
          </a:p>
        </p:txBody>
      </p:sp>
      <p:sp>
        <p:nvSpPr>
          <p:cNvPr id="27751" name="Rectangle 3"/>
          <p:cNvSpPr>
            <a:spLocks noChangeArrowheads="1"/>
          </p:cNvSpPr>
          <p:nvPr/>
        </p:nvSpPr>
        <p:spPr bwMode="auto">
          <a:xfrm>
            <a:off x="3657600" y="3810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4,4</a:t>
            </a:r>
            <a:endParaRPr lang="en-US" sz="1600"/>
          </a:p>
        </p:txBody>
      </p:sp>
      <p:sp>
        <p:nvSpPr>
          <p:cNvPr id="27752" name="Rectangle 4"/>
          <p:cNvSpPr>
            <a:spLocks noChangeArrowheads="1"/>
          </p:cNvSpPr>
          <p:nvPr/>
        </p:nvSpPr>
        <p:spPr bwMode="auto">
          <a:xfrm>
            <a:off x="36576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5,4</a:t>
            </a:r>
          </a:p>
        </p:txBody>
      </p:sp>
      <p:sp>
        <p:nvSpPr>
          <p:cNvPr id="27753" name="Rectangle 5"/>
          <p:cNvSpPr>
            <a:spLocks noChangeArrowheads="1"/>
          </p:cNvSpPr>
          <p:nvPr/>
        </p:nvSpPr>
        <p:spPr bwMode="auto">
          <a:xfrm>
            <a:off x="36576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54" name="Rectangle 6"/>
          <p:cNvSpPr>
            <a:spLocks noChangeArrowheads="1"/>
          </p:cNvSpPr>
          <p:nvPr/>
        </p:nvSpPr>
        <p:spPr bwMode="auto">
          <a:xfrm>
            <a:off x="36576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55" name="Rectangle 7"/>
          <p:cNvSpPr>
            <a:spLocks noChangeArrowheads="1"/>
          </p:cNvSpPr>
          <p:nvPr/>
        </p:nvSpPr>
        <p:spPr bwMode="auto">
          <a:xfrm>
            <a:off x="41148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56" name="Rectangle 8"/>
          <p:cNvSpPr>
            <a:spLocks noChangeArrowheads="1"/>
          </p:cNvSpPr>
          <p:nvPr/>
        </p:nvSpPr>
        <p:spPr bwMode="auto">
          <a:xfrm>
            <a:off x="41148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57" name="Rectangle 9"/>
          <p:cNvSpPr>
            <a:spLocks noChangeArrowheads="1"/>
          </p:cNvSpPr>
          <p:nvPr/>
        </p:nvSpPr>
        <p:spPr bwMode="auto">
          <a:xfrm>
            <a:off x="41148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58" name="Rectangle 10"/>
          <p:cNvSpPr>
            <a:spLocks noChangeArrowheads="1"/>
          </p:cNvSpPr>
          <p:nvPr/>
        </p:nvSpPr>
        <p:spPr bwMode="auto">
          <a:xfrm>
            <a:off x="4572000" y="3810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4,6</a:t>
            </a:r>
          </a:p>
        </p:txBody>
      </p:sp>
      <p:sp>
        <p:nvSpPr>
          <p:cNvPr id="27759" name="Rectangle 11"/>
          <p:cNvSpPr>
            <a:spLocks noChangeArrowheads="1"/>
          </p:cNvSpPr>
          <p:nvPr/>
        </p:nvSpPr>
        <p:spPr bwMode="auto">
          <a:xfrm>
            <a:off x="45720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60" name="Rectangle 12"/>
          <p:cNvSpPr>
            <a:spLocks noChangeArrowheads="1"/>
          </p:cNvSpPr>
          <p:nvPr/>
        </p:nvSpPr>
        <p:spPr bwMode="auto">
          <a:xfrm>
            <a:off x="50292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61" name="Rectangle 13"/>
          <p:cNvSpPr>
            <a:spLocks noChangeArrowheads="1"/>
          </p:cNvSpPr>
          <p:nvPr/>
        </p:nvSpPr>
        <p:spPr bwMode="auto">
          <a:xfrm>
            <a:off x="50292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62" name="Rectangle 14"/>
          <p:cNvSpPr>
            <a:spLocks noChangeArrowheads="1"/>
          </p:cNvSpPr>
          <p:nvPr/>
        </p:nvSpPr>
        <p:spPr bwMode="auto">
          <a:xfrm>
            <a:off x="5029200" y="3810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4,7</a:t>
            </a:r>
          </a:p>
        </p:txBody>
      </p:sp>
      <p:sp>
        <p:nvSpPr>
          <p:cNvPr id="27763" name="Rectangle 15"/>
          <p:cNvSpPr>
            <a:spLocks noChangeArrowheads="1"/>
          </p:cNvSpPr>
          <p:nvPr/>
        </p:nvSpPr>
        <p:spPr bwMode="auto">
          <a:xfrm>
            <a:off x="45720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64" name="Rectangle 16"/>
          <p:cNvSpPr>
            <a:spLocks noChangeArrowheads="1"/>
          </p:cNvSpPr>
          <p:nvPr/>
        </p:nvSpPr>
        <p:spPr bwMode="auto">
          <a:xfrm>
            <a:off x="45720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65" name="Rectangle 17"/>
          <p:cNvSpPr>
            <a:spLocks noChangeArrowheads="1"/>
          </p:cNvSpPr>
          <p:nvPr/>
        </p:nvSpPr>
        <p:spPr bwMode="auto">
          <a:xfrm>
            <a:off x="50292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66" name="Rectangle 18"/>
          <p:cNvSpPr>
            <a:spLocks noChangeArrowheads="1"/>
          </p:cNvSpPr>
          <p:nvPr/>
        </p:nvSpPr>
        <p:spPr bwMode="auto">
          <a:xfrm>
            <a:off x="41148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5,5</a:t>
            </a:r>
          </a:p>
        </p:txBody>
      </p:sp>
      <p:sp>
        <p:nvSpPr>
          <p:cNvPr id="27767" name="Rectangle 19"/>
          <p:cNvSpPr>
            <a:spLocks noChangeArrowheads="1"/>
          </p:cNvSpPr>
          <p:nvPr/>
        </p:nvSpPr>
        <p:spPr bwMode="auto">
          <a:xfrm>
            <a:off x="36576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6,4</a:t>
            </a:r>
            <a:endParaRPr lang="en-US" sz="1600"/>
          </a:p>
        </p:txBody>
      </p:sp>
      <p:sp>
        <p:nvSpPr>
          <p:cNvPr id="27768" name="Rectangle 20"/>
          <p:cNvSpPr>
            <a:spLocks noChangeArrowheads="1"/>
          </p:cNvSpPr>
          <p:nvPr/>
        </p:nvSpPr>
        <p:spPr bwMode="auto">
          <a:xfrm>
            <a:off x="45720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6,6</a:t>
            </a:r>
          </a:p>
        </p:txBody>
      </p:sp>
      <p:sp>
        <p:nvSpPr>
          <p:cNvPr id="27769" name="Rectangle 21"/>
          <p:cNvSpPr>
            <a:spLocks noChangeArrowheads="1"/>
          </p:cNvSpPr>
          <p:nvPr/>
        </p:nvSpPr>
        <p:spPr bwMode="auto">
          <a:xfrm>
            <a:off x="50292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6,7</a:t>
            </a:r>
          </a:p>
        </p:txBody>
      </p:sp>
      <p:sp>
        <p:nvSpPr>
          <p:cNvPr id="27770" name="Rectangle 22"/>
          <p:cNvSpPr>
            <a:spLocks noChangeArrowheads="1"/>
          </p:cNvSpPr>
          <p:nvPr/>
        </p:nvSpPr>
        <p:spPr bwMode="auto">
          <a:xfrm>
            <a:off x="4114800" y="4724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6,5</a:t>
            </a:r>
          </a:p>
        </p:txBody>
      </p:sp>
      <p:sp>
        <p:nvSpPr>
          <p:cNvPr id="27771" name="Rectangle 23"/>
          <p:cNvSpPr>
            <a:spLocks noChangeArrowheads="1"/>
          </p:cNvSpPr>
          <p:nvPr/>
        </p:nvSpPr>
        <p:spPr bwMode="auto">
          <a:xfrm>
            <a:off x="50292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5,7</a:t>
            </a:r>
          </a:p>
        </p:txBody>
      </p:sp>
      <p:sp>
        <p:nvSpPr>
          <p:cNvPr id="27772" name="Rectangle 24"/>
          <p:cNvSpPr>
            <a:spLocks noChangeArrowheads="1"/>
          </p:cNvSpPr>
          <p:nvPr/>
        </p:nvSpPr>
        <p:spPr bwMode="auto">
          <a:xfrm>
            <a:off x="4572000" y="4267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5,6</a:t>
            </a:r>
          </a:p>
        </p:txBody>
      </p:sp>
      <p:sp>
        <p:nvSpPr>
          <p:cNvPr id="27773" name="Rectangle 25"/>
          <p:cNvSpPr>
            <a:spLocks noChangeArrowheads="1"/>
          </p:cNvSpPr>
          <p:nvPr/>
        </p:nvSpPr>
        <p:spPr bwMode="auto">
          <a:xfrm>
            <a:off x="36576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74" name="Rectangle 26"/>
          <p:cNvSpPr>
            <a:spLocks noChangeArrowheads="1"/>
          </p:cNvSpPr>
          <p:nvPr/>
        </p:nvSpPr>
        <p:spPr bwMode="auto">
          <a:xfrm>
            <a:off x="41148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75" name="Rectangle 27"/>
          <p:cNvSpPr>
            <a:spLocks noChangeArrowheads="1"/>
          </p:cNvSpPr>
          <p:nvPr/>
        </p:nvSpPr>
        <p:spPr bwMode="auto">
          <a:xfrm>
            <a:off x="50292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76" name="Rectangle 28"/>
          <p:cNvSpPr>
            <a:spLocks noChangeArrowheads="1"/>
          </p:cNvSpPr>
          <p:nvPr/>
        </p:nvSpPr>
        <p:spPr bwMode="auto">
          <a:xfrm>
            <a:off x="45720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777" name="Rectangle 29"/>
          <p:cNvSpPr>
            <a:spLocks noChangeArrowheads="1"/>
          </p:cNvSpPr>
          <p:nvPr/>
        </p:nvSpPr>
        <p:spPr bwMode="auto">
          <a:xfrm>
            <a:off x="36576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7,4</a:t>
            </a:r>
            <a:endParaRPr lang="en-US" sz="1600"/>
          </a:p>
        </p:txBody>
      </p:sp>
      <p:sp>
        <p:nvSpPr>
          <p:cNvPr id="27778" name="Rectangle 30"/>
          <p:cNvSpPr>
            <a:spLocks noChangeArrowheads="1"/>
          </p:cNvSpPr>
          <p:nvPr/>
        </p:nvSpPr>
        <p:spPr bwMode="auto">
          <a:xfrm>
            <a:off x="45720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7,6</a:t>
            </a:r>
          </a:p>
        </p:txBody>
      </p:sp>
      <p:sp>
        <p:nvSpPr>
          <p:cNvPr id="27779" name="Rectangle 31"/>
          <p:cNvSpPr>
            <a:spLocks noChangeArrowheads="1"/>
          </p:cNvSpPr>
          <p:nvPr/>
        </p:nvSpPr>
        <p:spPr bwMode="auto">
          <a:xfrm>
            <a:off x="50292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7,7</a:t>
            </a:r>
          </a:p>
        </p:txBody>
      </p:sp>
      <p:sp>
        <p:nvSpPr>
          <p:cNvPr id="27780" name="Rectangle 32"/>
          <p:cNvSpPr>
            <a:spLocks noChangeArrowheads="1"/>
          </p:cNvSpPr>
          <p:nvPr/>
        </p:nvSpPr>
        <p:spPr bwMode="auto">
          <a:xfrm>
            <a:off x="4114800" y="5181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7,5</a:t>
            </a:r>
          </a:p>
        </p:txBody>
      </p:sp>
      <p:sp>
        <p:nvSpPr>
          <p:cNvPr id="27781" name="Rectangle 40"/>
          <p:cNvSpPr>
            <a:spLocks noChangeArrowheads="1"/>
          </p:cNvSpPr>
          <p:nvPr/>
        </p:nvSpPr>
        <p:spPr bwMode="auto">
          <a:xfrm>
            <a:off x="3657600" y="3810000"/>
            <a:ext cx="1828800" cy="18288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4114800" y="6248400"/>
            <a:ext cx="4800600" cy="457200"/>
          </a:xfrm>
        </p:spPr>
        <p:txBody>
          <a:bodyPr/>
          <a:lstStyle/>
          <a:p>
            <a:pPr>
              <a:defRPr/>
            </a:pPr>
            <a:fld id="{B5815393-53E7-4F09-809A-6D8C8236906C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3" name="矩形 2"/>
          <p:cNvSpPr/>
          <p:nvPr/>
        </p:nvSpPr>
        <p:spPr>
          <a:xfrm>
            <a:off x="778739" y="1383268"/>
            <a:ext cx="18187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(TILE_WIDTH = 4)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43433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extBox 120"/>
          <p:cNvSpPr txBox="1">
            <a:spLocks noChangeArrowheads="1"/>
          </p:cNvSpPr>
          <p:nvPr/>
        </p:nvSpPr>
        <p:spPr bwMode="auto">
          <a:xfrm>
            <a:off x="457200" y="2467709"/>
            <a:ext cx="3656013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Col   = 0 * 2 + threadIdx.x</a:t>
            </a:r>
          </a:p>
          <a:p>
            <a:pPr eaLnBrk="1" hangingPunct="1"/>
            <a:r>
              <a:rPr lang="en-US"/>
              <a:t>Row = 0 * 2 + threadIdx.y</a:t>
            </a:r>
          </a:p>
        </p:txBody>
      </p:sp>
      <p:sp>
        <p:nvSpPr>
          <p:cNvPr id="32771" name="TextBox 118"/>
          <p:cNvSpPr txBox="1">
            <a:spLocks noChangeArrowheads="1"/>
          </p:cNvSpPr>
          <p:nvPr/>
        </p:nvSpPr>
        <p:spPr bwMode="auto">
          <a:xfrm rot="5400000">
            <a:off x="6250782" y="1674018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Col = 0</a:t>
            </a:r>
          </a:p>
        </p:txBody>
      </p:sp>
      <p:sp>
        <p:nvSpPr>
          <p:cNvPr id="32772" name="TextBox 119"/>
          <p:cNvSpPr txBox="1">
            <a:spLocks noChangeArrowheads="1"/>
          </p:cNvSpPr>
          <p:nvPr/>
        </p:nvSpPr>
        <p:spPr bwMode="auto">
          <a:xfrm rot="5400000">
            <a:off x="6631782" y="1674018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Col = 1</a:t>
            </a:r>
          </a:p>
        </p:txBody>
      </p:sp>
      <p:sp>
        <p:nvSpPr>
          <p:cNvPr id="32773" name="Line 60"/>
          <p:cNvSpPr>
            <a:spLocks noChangeShapeType="1"/>
          </p:cNvSpPr>
          <p:nvPr/>
        </p:nvSpPr>
        <p:spPr bwMode="auto">
          <a:xfrm>
            <a:off x="6915150" y="2504440"/>
            <a:ext cx="0" cy="220980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74" name="Line 60"/>
          <p:cNvSpPr>
            <a:spLocks noChangeShapeType="1"/>
          </p:cNvSpPr>
          <p:nvPr/>
        </p:nvSpPr>
        <p:spPr bwMode="auto">
          <a:xfrm>
            <a:off x="7067550" y="2504440"/>
            <a:ext cx="0" cy="274320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75" name="Line 60"/>
          <p:cNvSpPr>
            <a:spLocks noChangeShapeType="1"/>
          </p:cNvSpPr>
          <p:nvPr/>
        </p:nvSpPr>
        <p:spPr bwMode="auto">
          <a:xfrm>
            <a:off x="7296150" y="2504440"/>
            <a:ext cx="0" cy="220980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76" name="Line 60"/>
          <p:cNvSpPr>
            <a:spLocks noChangeShapeType="1"/>
          </p:cNvSpPr>
          <p:nvPr/>
        </p:nvSpPr>
        <p:spPr bwMode="auto">
          <a:xfrm>
            <a:off x="7448550" y="2504440"/>
            <a:ext cx="0" cy="274320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77" name="Line 61"/>
          <p:cNvSpPr>
            <a:spLocks noChangeShapeType="1"/>
          </p:cNvSpPr>
          <p:nvPr/>
        </p:nvSpPr>
        <p:spPr bwMode="auto">
          <a:xfrm>
            <a:off x="4686300" y="4724400"/>
            <a:ext cx="2209800" cy="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78" name="Line 61"/>
          <p:cNvSpPr>
            <a:spLocks noChangeShapeType="1"/>
          </p:cNvSpPr>
          <p:nvPr/>
        </p:nvSpPr>
        <p:spPr bwMode="auto">
          <a:xfrm>
            <a:off x="4686300" y="5181600"/>
            <a:ext cx="2209800" cy="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79" name="Line 61"/>
          <p:cNvSpPr>
            <a:spLocks noChangeShapeType="1"/>
          </p:cNvSpPr>
          <p:nvPr/>
        </p:nvSpPr>
        <p:spPr bwMode="auto">
          <a:xfrm>
            <a:off x="4686300" y="4876800"/>
            <a:ext cx="2667000" cy="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80" name="Line 61"/>
          <p:cNvSpPr>
            <a:spLocks noChangeShapeType="1"/>
          </p:cNvSpPr>
          <p:nvPr/>
        </p:nvSpPr>
        <p:spPr bwMode="auto">
          <a:xfrm>
            <a:off x="4686300" y="5334000"/>
            <a:ext cx="2667000" cy="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83" name="Rectangle 2"/>
          <p:cNvSpPr>
            <a:spLocks noChangeArrowheads="1"/>
          </p:cNvSpPr>
          <p:nvPr/>
        </p:nvSpPr>
        <p:spPr bwMode="auto">
          <a:xfrm>
            <a:off x="71628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0,1</a:t>
            </a:r>
            <a:endParaRPr lang="en-US" sz="1600"/>
          </a:p>
        </p:txBody>
      </p:sp>
      <p:sp>
        <p:nvSpPr>
          <p:cNvPr id="32784" name="Rectangle 3"/>
          <p:cNvSpPr>
            <a:spLocks noChangeArrowheads="1"/>
          </p:cNvSpPr>
          <p:nvPr/>
        </p:nvSpPr>
        <p:spPr bwMode="auto">
          <a:xfrm>
            <a:off x="67056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0,0</a:t>
            </a:r>
            <a:endParaRPr lang="en-US" sz="1600"/>
          </a:p>
        </p:txBody>
      </p:sp>
      <p:sp>
        <p:nvSpPr>
          <p:cNvPr id="32785" name="Rectangle 4"/>
          <p:cNvSpPr>
            <a:spLocks noChangeArrowheads="1"/>
          </p:cNvSpPr>
          <p:nvPr/>
        </p:nvSpPr>
        <p:spPr bwMode="auto">
          <a:xfrm>
            <a:off x="67056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1,0</a:t>
            </a:r>
          </a:p>
        </p:txBody>
      </p:sp>
      <p:sp>
        <p:nvSpPr>
          <p:cNvPr id="32786" name="Rectangle 5"/>
          <p:cNvSpPr>
            <a:spLocks noChangeArrowheads="1"/>
          </p:cNvSpPr>
          <p:nvPr/>
        </p:nvSpPr>
        <p:spPr bwMode="auto">
          <a:xfrm>
            <a:off x="6705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7" name="Rectangle 6"/>
          <p:cNvSpPr>
            <a:spLocks noChangeArrowheads="1"/>
          </p:cNvSpPr>
          <p:nvPr/>
        </p:nvSpPr>
        <p:spPr bwMode="auto">
          <a:xfrm>
            <a:off x="6705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8" name="Rectangle 7"/>
          <p:cNvSpPr>
            <a:spLocks noChangeArrowheads="1"/>
          </p:cNvSpPr>
          <p:nvPr/>
        </p:nvSpPr>
        <p:spPr bwMode="auto">
          <a:xfrm>
            <a:off x="7162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9" name="Rectangle 8"/>
          <p:cNvSpPr>
            <a:spLocks noChangeArrowheads="1"/>
          </p:cNvSpPr>
          <p:nvPr/>
        </p:nvSpPr>
        <p:spPr bwMode="auto">
          <a:xfrm>
            <a:off x="7162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0" name="Rectangle 9"/>
          <p:cNvSpPr>
            <a:spLocks noChangeArrowheads="1"/>
          </p:cNvSpPr>
          <p:nvPr/>
        </p:nvSpPr>
        <p:spPr bwMode="auto">
          <a:xfrm>
            <a:off x="7162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1" name="Rectangle 10"/>
          <p:cNvSpPr>
            <a:spLocks noChangeArrowheads="1"/>
          </p:cNvSpPr>
          <p:nvPr/>
        </p:nvSpPr>
        <p:spPr bwMode="auto">
          <a:xfrm>
            <a:off x="76200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0,2</a:t>
            </a:r>
          </a:p>
        </p:txBody>
      </p:sp>
      <p:sp>
        <p:nvSpPr>
          <p:cNvPr id="32792" name="Rectangle 11"/>
          <p:cNvSpPr>
            <a:spLocks noChangeArrowheads="1"/>
          </p:cNvSpPr>
          <p:nvPr/>
        </p:nvSpPr>
        <p:spPr bwMode="auto">
          <a:xfrm>
            <a:off x="7620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3" name="Rectangle 12"/>
          <p:cNvSpPr>
            <a:spLocks noChangeArrowheads="1"/>
          </p:cNvSpPr>
          <p:nvPr/>
        </p:nvSpPr>
        <p:spPr bwMode="auto">
          <a:xfrm>
            <a:off x="8077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4" name="Rectangle 13"/>
          <p:cNvSpPr>
            <a:spLocks noChangeArrowheads="1"/>
          </p:cNvSpPr>
          <p:nvPr/>
        </p:nvSpPr>
        <p:spPr bwMode="auto">
          <a:xfrm>
            <a:off x="8077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5" name="Rectangle 14"/>
          <p:cNvSpPr>
            <a:spLocks noChangeArrowheads="1"/>
          </p:cNvSpPr>
          <p:nvPr/>
        </p:nvSpPr>
        <p:spPr bwMode="auto">
          <a:xfrm>
            <a:off x="80772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0,3</a:t>
            </a:r>
          </a:p>
        </p:txBody>
      </p:sp>
      <p:sp>
        <p:nvSpPr>
          <p:cNvPr id="32796" name="Rectangle 15"/>
          <p:cNvSpPr>
            <a:spLocks noChangeArrowheads="1"/>
          </p:cNvSpPr>
          <p:nvPr/>
        </p:nvSpPr>
        <p:spPr bwMode="auto">
          <a:xfrm>
            <a:off x="7620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7" name="Rectangle 16"/>
          <p:cNvSpPr>
            <a:spLocks noChangeArrowheads="1"/>
          </p:cNvSpPr>
          <p:nvPr/>
        </p:nvSpPr>
        <p:spPr bwMode="auto">
          <a:xfrm>
            <a:off x="7620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8" name="Rectangle 17"/>
          <p:cNvSpPr>
            <a:spLocks noChangeArrowheads="1"/>
          </p:cNvSpPr>
          <p:nvPr/>
        </p:nvSpPr>
        <p:spPr bwMode="auto">
          <a:xfrm>
            <a:off x="8077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9" name="Rectangle 18"/>
          <p:cNvSpPr>
            <a:spLocks noChangeArrowheads="1"/>
          </p:cNvSpPr>
          <p:nvPr/>
        </p:nvSpPr>
        <p:spPr bwMode="auto">
          <a:xfrm>
            <a:off x="7162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1,1</a:t>
            </a:r>
          </a:p>
        </p:txBody>
      </p:sp>
      <p:sp>
        <p:nvSpPr>
          <p:cNvPr id="32800" name="Rectangle 19"/>
          <p:cNvSpPr>
            <a:spLocks noChangeArrowheads="1"/>
          </p:cNvSpPr>
          <p:nvPr/>
        </p:nvSpPr>
        <p:spPr bwMode="auto">
          <a:xfrm>
            <a:off x="6705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2,0</a:t>
            </a:r>
            <a:endParaRPr lang="en-US" sz="1600"/>
          </a:p>
        </p:txBody>
      </p:sp>
      <p:sp>
        <p:nvSpPr>
          <p:cNvPr id="32801" name="Rectangle 20"/>
          <p:cNvSpPr>
            <a:spLocks noChangeArrowheads="1"/>
          </p:cNvSpPr>
          <p:nvPr/>
        </p:nvSpPr>
        <p:spPr bwMode="auto">
          <a:xfrm>
            <a:off x="7620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2,2</a:t>
            </a:r>
          </a:p>
        </p:txBody>
      </p:sp>
      <p:sp>
        <p:nvSpPr>
          <p:cNvPr id="32802" name="Rectangle 21"/>
          <p:cNvSpPr>
            <a:spLocks noChangeArrowheads="1"/>
          </p:cNvSpPr>
          <p:nvPr/>
        </p:nvSpPr>
        <p:spPr bwMode="auto">
          <a:xfrm>
            <a:off x="8077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2,3</a:t>
            </a:r>
          </a:p>
        </p:txBody>
      </p:sp>
      <p:sp>
        <p:nvSpPr>
          <p:cNvPr id="32803" name="Rectangle 22"/>
          <p:cNvSpPr>
            <a:spLocks noChangeArrowheads="1"/>
          </p:cNvSpPr>
          <p:nvPr/>
        </p:nvSpPr>
        <p:spPr bwMode="auto">
          <a:xfrm>
            <a:off x="7162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2,1</a:t>
            </a:r>
          </a:p>
        </p:txBody>
      </p:sp>
      <p:sp>
        <p:nvSpPr>
          <p:cNvPr id="32804" name="Rectangle 23"/>
          <p:cNvSpPr>
            <a:spLocks noChangeArrowheads="1"/>
          </p:cNvSpPr>
          <p:nvPr/>
        </p:nvSpPr>
        <p:spPr bwMode="auto">
          <a:xfrm>
            <a:off x="8077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1,3</a:t>
            </a:r>
          </a:p>
        </p:txBody>
      </p:sp>
      <p:sp>
        <p:nvSpPr>
          <p:cNvPr id="32805" name="Rectangle 24"/>
          <p:cNvSpPr>
            <a:spLocks noChangeArrowheads="1"/>
          </p:cNvSpPr>
          <p:nvPr/>
        </p:nvSpPr>
        <p:spPr bwMode="auto">
          <a:xfrm>
            <a:off x="7620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1,2</a:t>
            </a:r>
          </a:p>
        </p:txBody>
      </p:sp>
      <p:sp>
        <p:nvSpPr>
          <p:cNvPr id="32806" name="Rectangle 25"/>
          <p:cNvSpPr>
            <a:spLocks noChangeArrowheads="1"/>
          </p:cNvSpPr>
          <p:nvPr/>
        </p:nvSpPr>
        <p:spPr bwMode="auto">
          <a:xfrm>
            <a:off x="6705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7" name="Rectangle 26"/>
          <p:cNvSpPr>
            <a:spLocks noChangeArrowheads="1"/>
          </p:cNvSpPr>
          <p:nvPr/>
        </p:nvSpPr>
        <p:spPr bwMode="auto">
          <a:xfrm>
            <a:off x="7162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8" name="Rectangle 27"/>
          <p:cNvSpPr>
            <a:spLocks noChangeArrowheads="1"/>
          </p:cNvSpPr>
          <p:nvPr/>
        </p:nvSpPr>
        <p:spPr bwMode="auto">
          <a:xfrm>
            <a:off x="8077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9" name="Rectangle 28"/>
          <p:cNvSpPr>
            <a:spLocks noChangeArrowheads="1"/>
          </p:cNvSpPr>
          <p:nvPr/>
        </p:nvSpPr>
        <p:spPr bwMode="auto">
          <a:xfrm>
            <a:off x="7620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0" name="Rectangle 29"/>
          <p:cNvSpPr>
            <a:spLocks noChangeArrowheads="1"/>
          </p:cNvSpPr>
          <p:nvPr/>
        </p:nvSpPr>
        <p:spPr bwMode="auto">
          <a:xfrm>
            <a:off x="6705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3,0</a:t>
            </a:r>
            <a:endParaRPr lang="en-US" sz="1600"/>
          </a:p>
        </p:txBody>
      </p:sp>
      <p:sp>
        <p:nvSpPr>
          <p:cNvPr id="32811" name="Rectangle 30"/>
          <p:cNvSpPr>
            <a:spLocks noChangeArrowheads="1"/>
          </p:cNvSpPr>
          <p:nvPr/>
        </p:nvSpPr>
        <p:spPr bwMode="auto">
          <a:xfrm>
            <a:off x="7620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3,2</a:t>
            </a:r>
          </a:p>
        </p:txBody>
      </p:sp>
      <p:sp>
        <p:nvSpPr>
          <p:cNvPr id="32812" name="Rectangle 31"/>
          <p:cNvSpPr>
            <a:spLocks noChangeArrowheads="1"/>
          </p:cNvSpPr>
          <p:nvPr/>
        </p:nvSpPr>
        <p:spPr bwMode="auto">
          <a:xfrm>
            <a:off x="8077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3,3</a:t>
            </a:r>
          </a:p>
        </p:txBody>
      </p:sp>
      <p:sp>
        <p:nvSpPr>
          <p:cNvPr id="32813" name="Rectangle 32"/>
          <p:cNvSpPr>
            <a:spLocks noChangeArrowheads="1"/>
          </p:cNvSpPr>
          <p:nvPr/>
        </p:nvSpPr>
        <p:spPr bwMode="auto">
          <a:xfrm>
            <a:off x="7162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3,1</a:t>
            </a:r>
          </a:p>
        </p:txBody>
      </p:sp>
      <p:sp>
        <p:nvSpPr>
          <p:cNvPr id="32814" name="Rectangle 33"/>
          <p:cNvSpPr>
            <a:spLocks noChangeArrowheads="1"/>
          </p:cNvSpPr>
          <p:nvPr/>
        </p:nvSpPr>
        <p:spPr bwMode="auto">
          <a:xfrm>
            <a:off x="6705600" y="45720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5" name="Rectangle 37"/>
          <p:cNvSpPr>
            <a:spLocks noChangeArrowheads="1"/>
          </p:cNvSpPr>
          <p:nvPr/>
        </p:nvSpPr>
        <p:spPr bwMode="auto">
          <a:xfrm>
            <a:off x="7620000" y="45720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6" name="Rectangle 39"/>
          <p:cNvSpPr>
            <a:spLocks noChangeArrowheads="1"/>
          </p:cNvSpPr>
          <p:nvPr/>
        </p:nvSpPr>
        <p:spPr bwMode="auto">
          <a:xfrm>
            <a:off x="6705600" y="54864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7" name="Rectangle 40"/>
          <p:cNvSpPr>
            <a:spLocks noChangeArrowheads="1"/>
          </p:cNvSpPr>
          <p:nvPr/>
        </p:nvSpPr>
        <p:spPr bwMode="auto">
          <a:xfrm>
            <a:off x="7620000" y="54864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8" name="Rectangle 2"/>
          <p:cNvSpPr>
            <a:spLocks noChangeArrowheads="1"/>
          </p:cNvSpPr>
          <p:nvPr/>
        </p:nvSpPr>
        <p:spPr bwMode="auto">
          <a:xfrm>
            <a:off x="48768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0,1</a:t>
            </a:r>
            <a:endParaRPr lang="en-US" sz="1600"/>
          </a:p>
        </p:txBody>
      </p:sp>
      <p:sp>
        <p:nvSpPr>
          <p:cNvPr id="32819" name="Rectangle 3"/>
          <p:cNvSpPr>
            <a:spLocks noChangeArrowheads="1"/>
          </p:cNvSpPr>
          <p:nvPr/>
        </p:nvSpPr>
        <p:spPr bwMode="auto">
          <a:xfrm>
            <a:off x="44196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0,0</a:t>
            </a:r>
            <a:endParaRPr lang="en-US" sz="1600"/>
          </a:p>
        </p:txBody>
      </p:sp>
      <p:sp>
        <p:nvSpPr>
          <p:cNvPr id="32820" name="Rectangle 4"/>
          <p:cNvSpPr>
            <a:spLocks noChangeArrowheads="1"/>
          </p:cNvSpPr>
          <p:nvPr/>
        </p:nvSpPr>
        <p:spPr bwMode="auto">
          <a:xfrm>
            <a:off x="44196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1,0</a:t>
            </a:r>
          </a:p>
        </p:txBody>
      </p:sp>
      <p:sp>
        <p:nvSpPr>
          <p:cNvPr id="32821" name="Rectangle 5"/>
          <p:cNvSpPr>
            <a:spLocks noChangeArrowheads="1"/>
          </p:cNvSpPr>
          <p:nvPr/>
        </p:nvSpPr>
        <p:spPr bwMode="auto">
          <a:xfrm>
            <a:off x="4419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2" name="Rectangle 6"/>
          <p:cNvSpPr>
            <a:spLocks noChangeArrowheads="1"/>
          </p:cNvSpPr>
          <p:nvPr/>
        </p:nvSpPr>
        <p:spPr bwMode="auto">
          <a:xfrm>
            <a:off x="4419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3" name="Rectangle 7"/>
          <p:cNvSpPr>
            <a:spLocks noChangeArrowheads="1"/>
          </p:cNvSpPr>
          <p:nvPr/>
        </p:nvSpPr>
        <p:spPr bwMode="auto">
          <a:xfrm>
            <a:off x="4876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4" name="Rectangle 8"/>
          <p:cNvSpPr>
            <a:spLocks noChangeArrowheads="1"/>
          </p:cNvSpPr>
          <p:nvPr/>
        </p:nvSpPr>
        <p:spPr bwMode="auto">
          <a:xfrm>
            <a:off x="4876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5" name="Rectangle 9"/>
          <p:cNvSpPr>
            <a:spLocks noChangeArrowheads="1"/>
          </p:cNvSpPr>
          <p:nvPr/>
        </p:nvSpPr>
        <p:spPr bwMode="auto">
          <a:xfrm>
            <a:off x="4876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6" name="Rectangle 10"/>
          <p:cNvSpPr>
            <a:spLocks noChangeArrowheads="1"/>
          </p:cNvSpPr>
          <p:nvPr/>
        </p:nvSpPr>
        <p:spPr bwMode="auto">
          <a:xfrm>
            <a:off x="53340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0,2</a:t>
            </a:r>
          </a:p>
        </p:txBody>
      </p:sp>
      <p:sp>
        <p:nvSpPr>
          <p:cNvPr id="32827" name="Rectangle 11"/>
          <p:cNvSpPr>
            <a:spLocks noChangeArrowheads="1"/>
          </p:cNvSpPr>
          <p:nvPr/>
        </p:nvSpPr>
        <p:spPr bwMode="auto">
          <a:xfrm>
            <a:off x="5334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8" name="Rectangle 12"/>
          <p:cNvSpPr>
            <a:spLocks noChangeArrowheads="1"/>
          </p:cNvSpPr>
          <p:nvPr/>
        </p:nvSpPr>
        <p:spPr bwMode="auto">
          <a:xfrm>
            <a:off x="5791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9" name="Rectangle 13"/>
          <p:cNvSpPr>
            <a:spLocks noChangeArrowheads="1"/>
          </p:cNvSpPr>
          <p:nvPr/>
        </p:nvSpPr>
        <p:spPr bwMode="auto">
          <a:xfrm>
            <a:off x="5791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0" name="Rectangle 14"/>
          <p:cNvSpPr>
            <a:spLocks noChangeArrowheads="1"/>
          </p:cNvSpPr>
          <p:nvPr/>
        </p:nvSpPr>
        <p:spPr bwMode="auto">
          <a:xfrm>
            <a:off x="57912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M</a:t>
            </a:r>
            <a:r>
              <a:rPr lang="en-US" sz="1600" baseline="-25000" dirty="0"/>
              <a:t>0,3</a:t>
            </a:r>
          </a:p>
        </p:txBody>
      </p:sp>
      <p:sp>
        <p:nvSpPr>
          <p:cNvPr id="32831" name="Rectangle 15"/>
          <p:cNvSpPr>
            <a:spLocks noChangeArrowheads="1"/>
          </p:cNvSpPr>
          <p:nvPr/>
        </p:nvSpPr>
        <p:spPr bwMode="auto">
          <a:xfrm>
            <a:off x="5334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2" name="Rectangle 16"/>
          <p:cNvSpPr>
            <a:spLocks noChangeArrowheads="1"/>
          </p:cNvSpPr>
          <p:nvPr/>
        </p:nvSpPr>
        <p:spPr bwMode="auto">
          <a:xfrm>
            <a:off x="5334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3" name="Rectangle 17"/>
          <p:cNvSpPr>
            <a:spLocks noChangeArrowheads="1"/>
          </p:cNvSpPr>
          <p:nvPr/>
        </p:nvSpPr>
        <p:spPr bwMode="auto">
          <a:xfrm>
            <a:off x="5791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4" name="Rectangle 18"/>
          <p:cNvSpPr>
            <a:spLocks noChangeArrowheads="1"/>
          </p:cNvSpPr>
          <p:nvPr/>
        </p:nvSpPr>
        <p:spPr bwMode="auto">
          <a:xfrm>
            <a:off x="4876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1,1</a:t>
            </a:r>
          </a:p>
        </p:txBody>
      </p:sp>
      <p:sp>
        <p:nvSpPr>
          <p:cNvPr id="32835" name="Rectangle 19"/>
          <p:cNvSpPr>
            <a:spLocks noChangeArrowheads="1"/>
          </p:cNvSpPr>
          <p:nvPr/>
        </p:nvSpPr>
        <p:spPr bwMode="auto">
          <a:xfrm>
            <a:off x="4419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2,0</a:t>
            </a:r>
            <a:endParaRPr lang="en-US" sz="1600"/>
          </a:p>
        </p:txBody>
      </p:sp>
      <p:sp>
        <p:nvSpPr>
          <p:cNvPr id="32836" name="Rectangle 20"/>
          <p:cNvSpPr>
            <a:spLocks noChangeArrowheads="1"/>
          </p:cNvSpPr>
          <p:nvPr/>
        </p:nvSpPr>
        <p:spPr bwMode="auto">
          <a:xfrm>
            <a:off x="5334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2,2</a:t>
            </a:r>
          </a:p>
        </p:txBody>
      </p:sp>
      <p:sp>
        <p:nvSpPr>
          <p:cNvPr id="32837" name="Rectangle 21"/>
          <p:cNvSpPr>
            <a:spLocks noChangeArrowheads="1"/>
          </p:cNvSpPr>
          <p:nvPr/>
        </p:nvSpPr>
        <p:spPr bwMode="auto">
          <a:xfrm>
            <a:off x="5791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2,3</a:t>
            </a:r>
          </a:p>
        </p:txBody>
      </p:sp>
      <p:sp>
        <p:nvSpPr>
          <p:cNvPr id="32838" name="Rectangle 22"/>
          <p:cNvSpPr>
            <a:spLocks noChangeArrowheads="1"/>
          </p:cNvSpPr>
          <p:nvPr/>
        </p:nvSpPr>
        <p:spPr bwMode="auto">
          <a:xfrm>
            <a:off x="4876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2,1</a:t>
            </a:r>
          </a:p>
        </p:txBody>
      </p:sp>
      <p:sp>
        <p:nvSpPr>
          <p:cNvPr id="32839" name="Rectangle 23"/>
          <p:cNvSpPr>
            <a:spLocks noChangeArrowheads="1"/>
          </p:cNvSpPr>
          <p:nvPr/>
        </p:nvSpPr>
        <p:spPr bwMode="auto">
          <a:xfrm>
            <a:off x="5791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1,3</a:t>
            </a:r>
          </a:p>
        </p:txBody>
      </p:sp>
      <p:sp>
        <p:nvSpPr>
          <p:cNvPr id="32840" name="Rectangle 24"/>
          <p:cNvSpPr>
            <a:spLocks noChangeArrowheads="1"/>
          </p:cNvSpPr>
          <p:nvPr/>
        </p:nvSpPr>
        <p:spPr bwMode="auto">
          <a:xfrm>
            <a:off x="5334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1,2</a:t>
            </a:r>
          </a:p>
        </p:txBody>
      </p:sp>
      <p:sp>
        <p:nvSpPr>
          <p:cNvPr id="32841" name="Rectangle 25"/>
          <p:cNvSpPr>
            <a:spLocks noChangeArrowheads="1"/>
          </p:cNvSpPr>
          <p:nvPr/>
        </p:nvSpPr>
        <p:spPr bwMode="auto">
          <a:xfrm>
            <a:off x="4419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2" name="Rectangle 26"/>
          <p:cNvSpPr>
            <a:spLocks noChangeArrowheads="1"/>
          </p:cNvSpPr>
          <p:nvPr/>
        </p:nvSpPr>
        <p:spPr bwMode="auto">
          <a:xfrm>
            <a:off x="4876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3" name="Rectangle 27"/>
          <p:cNvSpPr>
            <a:spLocks noChangeArrowheads="1"/>
          </p:cNvSpPr>
          <p:nvPr/>
        </p:nvSpPr>
        <p:spPr bwMode="auto">
          <a:xfrm>
            <a:off x="5791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4" name="Rectangle 28"/>
          <p:cNvSpPr>
            <a:spLocks noChangeArrowheads="1"/>
          </p:cNvSpPr>
          <p:nvPr/>
        </p:nvSpPr>
        <p:spPr bwMode="auto">
          <a:xfrm>
            <a:off x="5334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5" name="Rectangle 29"/>
          <p:cNvSpPr>
            <a:spLocks noChangeArrowheads="1"/>
          </p:cNvSpPr>
          <p:nvPr/>
        </p:nvSpPr>
        <p:spPr bwMode="auto">
          <a:xfrm>
            <a:off x="4419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3,0</a:t>
            </a:r>
            <a:endParaRPr lang="en-US" sz="1600"/>
          </a:p>
        </p:txBody>
      </p:sp>
      <p:sp>
        <p:nvSpPr>
          <p:cNvPr id="32846" name="Rectangle 30"/>
          <p:cNvSpPr>
            <a:spLocks noChangeArrowheads="1"/>
          </p:cNvSpPr>
          <p:nvPr/>
        </p:nvSpPr>
        <p:spPr bwMode="auto">
          <a:xfrm>
            <a:off x="5334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3,2</a:t>
            </a:r>
          </a:p>
        </p:txBody>
      </p:sp>
      <p:sp>
        <p:nvSpPr>
          <p:cNvPr id="32847" name="Rectangle 31"/>
          <p:cNvSpPr>
            <a:spLocks noChangeArrowheads="1"/>
          </p:cNvSpPr>
          <p:nvPr/>
        </p:nvSpPr>
        <p:spPr bwMode="auto">
          <a:xfrm>
            <a:off x="5791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3,3</a:t>
            </a:r>
          </a:p>
        </p:txBody>
      </p:sp>
      <p:sp>
        <p:nvSpPr>
          <p:cNvPr id="32848" name="Rectangle 32"/>
          <p:cNvSpPr>
            <a:spLocks noChangeArrowheads="1"/>
          </p:cNvSpPr>
          <p:nvPr/>
        </p:nvSpPr>
        <p:spPr bwMode="auto">
          <a:xfrm>
            <a:off x="4876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3,1</a:t>
            </a:r>
          </a:p>
        </p:txBody>
      </p:sp>
      <p:sp>
        <p:nvSpPr>
          <p:cNvPr id="32849" name="Rectangle 2"/>
          <p:cNvSpPr>
            <a:spLocks noChangeArrowheads="1"/>
          </p:cNvSpPr>
          <p:nvPr/>
        </p:nvSpPr>
        <p:spPr bwMode="auto">
          <a:xfrm>
            <a:off x="71628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0,1</a:t>
            </a:r>
            <a:endParaRPr lang="en-US" sz="1600"/>
          </a:p>
        </p:txBody>
      </p:sp>
      <p:sp>
        <p:nvSpPr>
          <p:cNvPr id="32850" name="Rectangle 3"/>
          <p:cNvSpPr>
            <a:spLocks noChangeArrowheads="1"/>
          </p:cNvSpPr>
          <p:nvPr/>
        </p:nvSpPr>
        <p:spPr bwMode="auto">
          <a:xfrm>
            <a:off x="67056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0,0</a:t>
            </a:r>
            <a:endParaRPr lang="en-US" sz="1600"/>
          </a:p>
        </p:txBody>
      </p:sp>
      <p:sp>
        <p:nvSpPr>
          <p:cNvPr id="32851" name="Rectangle 4"/>
          <p:cNvSpPr>
            <a:spLocks noChangeArrowheads="1"/>
          </p:cNvSpPr>
          <p:nvPr/>
        </p:nvSpPr>
        <p:spPr bwMode="auto">
          <a:xfrm>
            <a:off x="67056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1,0</a:t>
            </a:r>
          </a:p>
        </p:txBody>
      </p:sp>
      <p:sp>
        <p:nvSpPr>
          <p:cNvPr id="32852" name="Rectangle 5"/>
          <p:cNvSpPr>
            <a:spLocks noChangeArrowheads="1"/>
          </p:cNvSpPr>
          <p:nvPr/>
        </p:nvSpPr>
        <p:spPr bwMode="auto">
          <a:xfrm>
            <a:off x="67056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3" name="Rectangle 6"/>
          <p:cNvSpPr>
            <a:spLocks noChangeArrowheads="1"/>
          </p:cNvSpPr>
          <p:nvPr/>
        </p:nvSpPr>
        <p:spPr bwMode="auto">
          <a:xfrm>
            <a:off x="67056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4" name="Rectangle 7"/>
          <p:cNvSpPr>
            <a:spLocks noChangeArrowheads="1"/>
          </p:cNvSpPr>
          <p:nvPr/>
        </p:nvSpPr>
        <p:spPr bwMode="auto">
          <a:xfrm>
            <a:off x="71628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5" name="Rectangle 8"/>
          <p:cNvSpPr>
            <a:spLocks noChangeArrowheads="1"/>
          </p:cNvSpPr>
          <p:nvPr/>
        </p:nvSpPr>
        <p:spPr bwMode="auto">
          <a:xfrm>
            <a:off x="71628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6" name="Rectangle 9"/>
          <p:cNvSpPr>
            <a:spLocks noChangeArrowheads="1"/>
          </p:cNvSpPr>
          <p:nvPr/>
        </p:nvSpPr>
        <p:spPr bwMode="auto">
          <a:xfrm>
            <a:off x="71628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7" name="Rectangle 10"/>
          <p:cNvSpPr>
            <a:spLocks noChangeArrowheads="1"/>
          </p:cNvSpPr>
          <p:nvPr/>
        </p:nvSpPr>
        <p:spPr bwMode="auto">
          <a:xfrm>
            <a:off x="76200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0,2</a:t>
            </a:r>
          </a:p>
        </p:txBody>
      </p:sp>
      <p:sp>
        <p:nvSpPr>
          <p:cNvPr id="32858" name="Rectangle 11"/>
          <p:cNvSpPr>
            <a:spLocks noChangeArrowheads="1"/>
          </p:cNvSpPr>
          <p:nvPr/>
        </p:nvSpPr>
        <p:spPr bwMode="auto">
          <a:xfrm>
            <a:off x="76200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9" name="Rectangle 12"/>
          <p:cNvSpPr>
            <a:spLocks noChangeArrowheads="1"/>
          </p:cNvSpPr>
          <p:nvPr/>
        </p:nvSpPr>
        <p:spPr bwMode="auto">
          <a:xfrm>
            <a:off x="80772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0" name="Rectangle 13"/>
          <p:cNvSpPr>
            <a:spLocks noChangeArrowheads="1"/>
          </p:cNvSpPr>
          <p:nvPr/>
        </p:nvSpPr>
        <p:spPr bwMode="auto">
          <a:xfrm>
            <a:off x="80772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1" name="Rectangle 14"/>
          <p:cNvSpPr>
            <a:spLocks noChangeArrowheads="1"/>
          </p:cNvSpPr>
          <p:nvPr/>
        </p:nvSpPr>
        <p:spPr bwMode="auto">
          <a:xfrm>
            <a:off x="80772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0,3</a:t>
            </a:r>
          </a:p>
        </p:txBody>
      </p:sp>
      <p:sp>
        <p:nvSpPr>
          <p:cNvPr id="32862" name="Rectangle 15"/>
          <p:cNvSpPr>
            <a:spLocks noChangeArrowheads="1"/>
          </p:cNvSpPr>
          <p:nvPr/>
        </p:nvSpPr>
        <p:spPr bwMode="auto">
          <a:xfrm>
            <a:off x="76200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3" name="Rectangle 16"/>
          <p:cNvSpPr>
            <a:spLocks noChangeArrowheads="1"/>
          </p:cNvSpPr>
          <p:nvPr/>
        </p:nvSpPr>
        <p:spPr bwMode="auto">
          <a:xfrm>
            <a:off x="76200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4" name="Rectangle 17"/>
          <p:cNvSpPr>
            <a:spLocks noChangeArrowheads="1"/>
          </p:cNvSpPr>
          <p:nvPr/>
        </p:nvSpPr>
        <p:spPr bwMode="auto">
          <a:xfrm>
            <a:off x="80772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5" name="Rectangle 18"/>
          <p:cNvSpPr>
            <a:spLocks noChangeArrowheads="1"/>
          </p:cNvSpPr>
          <p:nvPr/>
        </p:nvSpPr>
        <p:spPr bwMode="auto">
          <a:xfrm>
            <a:off x="71628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1,1</a:t>
            </a:r>
          </a:p>
        </p:txBody>
      </p:sp>
      <p:sp>
        <p:nvSpPr>
          <p:cNvPr id="32866" name="Rectangle 19"/>
          <p:cNvSpPr>
            <a:spLocks noChangeArrowheads="1"/>
          </p:cNvSpPr>
          <p:nvPr/>
        </p:nvSpPr>
        <p:spPr bwMode="auto">
          <a:xfrm>
            <a:off x="67056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2,0</a:t>
            </a:r>
            <a:endParaRPr lang="en-US" sz="1600"/>
          </a:p>
        </p:txBody>
      </p:sp>
      <p:sp>
        <p:nvSpPr>
          <p:cNvPr id="32867" name="Rectangle 20"/>
          <p:cNvSpPr>
            <a:spLocks noChangeArrowheads="1"/>
          </p:cNvSpPr>
          <p:nvPr/>
        </p:nvSpPr>
        <p:spPr bwMode="auto">
          <a:xfrm>
            <a:off x="76200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2,2</a:t>
            </a:r>
          </a:p>
        </p:txBody>
      </p:sp>
      <p:sp>
        <p:nvSpPr>
          <p:cNvPr id="32868" name="Rectangle 21"/>
          <p:cNvSpPr>
            <a:spLocks noChangeArrowheads="1"/>
          </p:cNvSpPr>
          <p:nvPr/>
        </p:nvSpPr>
        <p:spPr bwMode="auto">
          <a:xfrm>
            <a:off x="80772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2,3</a:t>
            </a:r>
          </a:p>
        </p:txBody>
      </p:sp>
      <p:sp>
        <p:nvSpPr>
          <p:cNvPr id="32869" name="Rectangle 22"/>
          <p:cNvSpPr>
            <a:spLocks noChangeArrowheads="1"/>
          </p:cNvSpPr>
          <p:nvPr/>
        </p:nvSpPr>
        <p:spPr bwMode="auto">
          <a:xfrm>
            <a:off x="71628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2,1</a:t>
            </a:r>
          </a:p>
        </p:txBody>
      </p:sp>
      <p:sp>
        <p:nvSpPr>
          <p:cNvPr id="32870" name="Rectangle 23"/>
          <p:cNvSpPr>
            <a:spLocks noChangeArrowheads="1"/>
          </p:cNvSpPr>
          <p:nvPr/>
        </p:nvSpPr>
        <p:spPr bwMode="auto">
          <a:xfrm>
            <a:off x="80772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1,3</a:t>
            </a:r>
          </a:p>
        </p:txBody>
      </p:sp>
      <p:sp>
        <p:nvSpPr>
          <p:cNvPr id="32871" name="Rectangle 24"/>
          <p:cNvSpPr>
            <a:spLocks noChangeArrowheads="1"/>
          </p:cNvSpPr>
          <p:nvPr/>
        </p:nvSpPr>
        <p:spPr bwMode="auto">
          <a:xfrm>
            <a:off x="76200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1,2</a:t>
            </a:r>
          </a:p>
        </p:txBody>
      </p:sp>
      <p:sp>
        <p:nvSpPr>
          <p:cNvPr id="32872" name="Rectangle 25"/>
          <p:cNvSpPr>
            <a:spLocks noChangeArrowheads="1"/>
          </p:cNvSpPr>
          <p:nvPr/>
        </p:nvSpPr>
        <p:spPr bwMode="auto">
          <a:xfrm>
            <a:off x="67056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3" name="Rectangle 26"/>
          <p:cNvSpPr>
            <a:spLocks noChangeArrowheads="1"/>
          </p:cNvSpPr>
          <p:nvPr/>
        </p:nvSpPr>
        <p:spPr bwMode="auto">
          <a:xfrm>
            <a:off x="71628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4" name="Rectangle 27"/>
          <p:cNvSpPr>
            <a:spLocks noChangeArrowheads="1"/>
          </p:cNvSpPr>
          <p:nvPr/>
        </p:nvSpPr>
        <p:spPr bwMode="auto">
          <a:xfrm>
            <a:off x="80772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5" name="Rectangle 28"/>
          <p:cNvSpPr>
            <a:spLocks noChangeArrowheads="1"/>
          </p:cNvSpPr>
          <p:nvPr/>
        </p:nvSpPr>
        <p:spPr bwMode="auto">
          <a:xfrm>
            <a:off x="76200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6" name="Rectangle 29"/>
          <p:cNvSpPr>
            <a:spLocks noChangeArrowheads="1"/>
          </p:cNvSpPr>
          <p:nvPr/>
        </p:nvSpPr>
        <p:spPr bwMode="auto">
          <a:xfrm>
            <a:off x="67056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3,0</a:t>
            </a:r>
            <a:endParaRPr lang="en-US" sz="1600"/>
          </a:p>
        </p:txBody>
      </p:sp>
      <p:sp>
        <p:nvSpPr>
          <p:cNvPr id="32877" name="Rectangle 30"/>
          <p:cNvSpPr>
            <a:spLocks noChangeArrowheads="1"/>
          </p:cNvSpPr>
          <p:nvPr/>
        </p:nvSpPr>
        <p:spPr bwMode="auto">
          <a:xfrm>
            <a:off x="76200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3,2</a:t>
            </a:r>
          </a:p>
        </p:txBody>
      </p:sp>
      <p:sp>
        <p:nvSpPr>
          <p:cNvPr id="32878" name="Rectangle 31"/>
          <p:cNvSpPr>
            <a:spLocks noChangeArrowheads="1"/>
          </p:cNvSpPr>
          <p:nvPr/>
        </p:nvSpPr>
        <p:spPr bwMode="auto">
          <a:xfrm>
            <a:off x="80772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3,3</a:t>
            </a:r>
          </a:p>
        </p:txBody>
      </p:sp>
      <p:sp>
        <p:nvSpPr>
          <p:cNvPr id="32879" name="Rectangle 32"/>
          <p:cNvSpPr>
            <a:spLocks noChangeArrowheads="1"/>
          </p:cNvSpPr>
          <p:nvPr/>
        </p:nvSpPr>
        <p:spPr bwMode="auto">
          <a:xfrm>
            <a:off x="71628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3,1</a:t>
            </a:r>
          </a:p>
        </p:txBody>
      </p:sp>
      <p:sp>
        <p:nvSpPr>
          <p:cNvPr id="32880" name="TextBox 116"/>
          <p:cNvSpPr txBox="1">
            <a:spLocks noChangeArrowheads="1"/>
          </p:cNvSpPr>
          <p:nvPr/>
        </p:nvSpPr>
        <p:spPr bwMode="auto">
          <a:xfrm>
            <a:off x="2514600" y="4572000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Row = 0</a:t>
            </a:r>
          </a:p>
        </p:txBody>
      </p:sp>
      <p:sp>
        <p:nvSpPr>
          <p:cNvPr id="32881" name="TextBox 117"/>
          <p:cNvSpPr txBox="1">
            <a:spLocks noChangeArrowheads="1"/>
          </p:cNvSpPr>
          <p:nvPr/>
        </p:nvSpPr>
        <p:spPr bwMode="auto">
          <a:xfrm>
            <a:off x="2514600" y="5029200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Row = 1</a:t>
            </a:r>
          </a:p>
        </p:txBody>
      </p:sp>
      <p:sp>
        <p:nvSpPr>
          <p:cNvPr id="122" name="Rectangle 121"/>
          <p:cNvSpPr/>
          <p:nvPr/>
        </p:nvSpPr>
        <p:spPr>
          <a:xfrm>
            <a:off x="609600" y="3686909"/>
            <a:ext cx="18288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 err="1"/>
              <a:t>blockIdx.x</a:t>
            </a:r>
            <a:endParaRPr lang="en-US" dirty="0"/>
          </a:p>
        </p:txBody>
      </p:sp>
      <p:sp>
        <p:nvSpPr>
          <p:cNvPr id="123" name="Rectangle 122"/>
          <p:cNvSpPr/>
          <p:nvPr/>
        </p:nvSpPr>
        <p:spPr>
          <a:xfrm>
            <a:off x="2819400" y="3686909"/>
            <a:ext cx="18288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 err="1"/>
              <a:t>blockIdx.y</a:t>
            </a:r>
            <a:endParaRPr lang="en-US" dirty="0"/>
          </a:p>
        </p:txBody>
      </p:sp>
      <p:cxnSp>
        <p:nvCxnSpPr>
          <p:cNvPr id="124" name="Straight Arrow Connector 123"/>
          <p:cNvCxnSpPr/>
          <p:nvPr/>
        </p:nvCxnSpPr>
        <p:spPr>
          <a:xfrm flipV="1">
            <a:off x="1143000" y="2772509"/>
            <a:ext cx="381000" cy="9144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/>
          <p:nvPr/>
        </p:nvCxnSpPr>
        <p:spPr>
          <a:xfrm flipH="1" flipV="1">
            <a:off x="1600200" y="3153509"/>
            <a:ext cx="1905000" cy="5334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/>
          <p:nvPr/>
        </p:nvSpPr>
        <p:spPr>
          <a:xfrm>
            <a:off x="1143000" y="1781909"/>
            <a:ext cx="18288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 err="1"/>
              <a:t>blockDim.x</a:t>
            </a:r>
            <a:endParaRPr lang="en-US" dirty="0"/>
          </a:p>
        </p:txBody>
      </p:sp>
      <p:sp>
        <p:nvSpPr>
          <p:cNvPr id="119" name="Rectangle 118"/>
          <p:cNvSpPr/>
          <p:nvPr/>
        </p:nvSpPr>
        <p:spPr>
          <a:xfrm>
            <a:off x="3352800" y="1781909"/>
            <a:ext cx="18288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 err="1"/>
              <a:t>blockDim.y</a:t>
            </a:r>
            <a:endParaRPr lang="en-US" dirty="0"/>
          </a:p>
        </p:txBody>
      </p:sp>
      <p:cxnSp>
        <p:nvCxnSpPr>
          <p:cNvPr id="120" name="Straight Arrow Connector 119"/>
          <p:cNvCxnSpPr/>
          <p:nvPr/>
        </p:nvCxnSpPr>
        <p:spPr>
          <a:xfrm>
            <a:off x="2057400" y="2315309"/>
            <a:ext cx="0" cy="3048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/>
          <p:nvPr/>
        </p:nvCxnSpPr>
        <p:spPr>
          <a:xfrm flipH="1">
            <a:off x="2057400" y="2328009"/>
            <a:ext cx="2206625" cy="7493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itle 1"/>
          <p:cNvSpPr>
            <a:spLocks noGrp="1"/>
          </p:cNvSpPr>
          <p:nvPr>
            <p:ph type="title"/>
          </p:nvPr>
        </p:nvSpPr>
        <p:spPr>
          <a:xfrm>
            <a:off x="419100" y="-3235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Work for Block (0,0)</a:t>
            </a:r>
          </a:p>
        </p:txBody>
      </p:sp>
    </p:spTree>
    <p:extLst>
      <p:ext uri="{BB962C8B-B14F-4D97-AF65-F5344CB8AC3E}">
        <p14:creationId xmlns:p14="http://schemas.microsoft.com/office/powerpoint/2010/main" val="21893162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TextBox 118"/>
          <p:cNvSpPr txBox="1">
            <a:spLocks noChangeArrowheads="1"/>
          </p:cNvSpPr>
          <p:nvPr/>
        </p:nvSpPr>
        <p:spPr bwMode="auto">
          <a:xfrm rot="5400000">
            <a:off x="6250782" y="1674018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Col = 0</a:t>
            </a:r>
          </a:p>
        </p:txBody>
      </p:sp>
      <p:sp>
        <p:nvSpPr>
          <p:cNvPr id="32772" name="TextBox 119"/>
          <p:cNvSpPr txBox="1">
            <a:spLocks noChangeArrowheads="1"/>
          </p:cNvSpPr>
          <p:nvPr/>
        </p:nvSpPr>
        <p:spPr bwMode="auto">
          <a:xfrm rot="5400000">
            <a:off x="6631782" y="1674018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Col = 1</a:t>
            </a:r>
          </a:p>
        </p:txBody>
      </p:sp>
      <p:sp>
        <p:nvSpPr>
          <p:cNvPr id="32773" name="Line 60"/>
          <p:cNvSpPr>
            <a:spLocks noChangeShapeType="1"/>
          </p:cNvSpPr>
          <p:nvPr/>
        </p:nvSpPr>
        <p:spPr bwMode="auto">
          <a:xfrm>
            <a:off x="6965950" y="2743200"/>
            <a:ext cx="0" cy="182880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77" name="Line 61"/>
          <p:cNvSpPr>
            <a:spLocks noChangeShapeType="1"/>
          </p:cNvSpPr>
          <p:nvPr/>
        </p:nvSpPr>
        <p:spPr bwMode="auto">
          <a:xfrm>
            <a:off x="4686300" y="4724400"/>
            <a:ext cx="2019300" cy="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83" name="Rectangle 2"/>
          <p:cNvSpPr>
            <a:spLocks noChangeArrowheads="1"/>
          </p:cNvSpPr>
          <p:nvPr/>
        </p:nvSpPr>
        <p:spPr bwMode="auto">
          <a:xfrm>
            <a:off x="71628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0,1</a:t>
            </a:r>
            <a:endParaRPr lang="en-US" sz="1600"/>
          </a:p>
        </p:txBody>
      </p:sp>
      <p:sp>
        <p:nvSpPr>
          <p:cNvPr id="32784" name="Rectangle 3"/>
          <p:cNvSpPr>
            <a:spLocks noChangeArrowheads="1"/>
          </p:cNvSpPr>
          <p:nvPr/>
        </p:nvSpPr>
        <p:spPr bwMode="auto">
          <a:xfrm>
            <a:off x="67056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0,0</a:t>
            </a:r>
            <a:endParaRPr lang="en-US" sz="1600"/>
          </a:p>
        </p:txBody>
      </p:sp>
      <p:sp>
        <p:nvSpPr>
          <p:cNvPr id="32785" name="Rectangle 4"/>
          <p:cNvSpPr>
            <a:spLocks noChangeArrowheads="1"/>
          </p:cNvSpPr>
          <p:nvPr/>
        </p:nvSpPr>
        <p:spPr bwMode="auto">
          <a:xfrm>
            <a:off x="67056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1,0</a:t>
            </a:r>
          </a:p>
        </p:txBody>
      </p:sp>
      <p:sp>
        <p:nvSpPr>
          <p:cNvPr id="32786" name="Rectangle 5"/>
          <p:cNvSpPr>
            <a:spLocks noChangeArrowheads="1"/>
          </p:cNvSpPr>
          <p:nvPr/>
        </p:nvSpPr>
        <p:spPr bwMode="auto">
          <a:xfrm>
            <a:off x="6705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7" name="Rectangle 6"/>
          <p:cNvSpPr>
            <a:spLocks noChangeArrowheads="1"/>
          </p:cNvSpPr>
          <p:nvPr/>
        </p:nvSpPr>
        <p:spPr bwMode="auto">
          <a:xfrm>
            <a:off x="6705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8" name="Rectangle 7"/>
          <p:cNvSpPr>
            <a:spLocks noChangeArrowheads="1"/>
          </p:cNvSpPr>
          <p:nvPr/>
        </p:nvSpPr>
        <p:spPr bwMode="auto">
          <a:xfrm>
            <a:off x="7162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9" name="Rectangle 8"/>
          <p:cNvSpPr>
            <a:spLocks noChangeArrowheads="1"/>
          </p:cNvSpPr>
          <p:nvPr/>
        </p:nvSpPr>
        <p:spPr bwMode="auto">
          <a:xfrm>
            <a:off x="7162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0" name="Rectangle 9"/>
          <p:cNvSpPr>
            <a:spLocks noChangeArrowheads="1"/>
          </p:cNvSpPr>
          <p:nvPr/>
        </p:nvSpPr>
        <p:spPr bwMode="auto">
          <a:xfrm>
            <a:off x="7162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1" name="Rectangle 10"/>
          <p:cNvSpPr>
            <a:spLocks noChangeArrowheads="1"/>
          </p:cNvSpPr>
          <p:nvPr/>
        </p:nvSpPr>
        <p:spPr bwMode="auto">
          <a:xfrm>
            <a:off x="76200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0,2</a:t>
            </a:r>
          </a:p>
        </p:txBody>
      </p:sp>
      <p:sp>
        <p:nvSpPr>
          <p:cNvPr id="32792" name="Rectangle 11"/>
          <p:cNvSpPr>
            <a:spLocks noChangeArrowheads="1"/>
          </p:cNvSpPr>
          <p:nvPr/>
        </p:nvSpPr>
        <p:spPr bwMode="auto">
          <a:xfrm>
            <a:off x="7620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3" name="Rectangle 12"/>
          <p:cNvSpPr>
            <a:spLocks noChangeArrowheads="1"/>
          </p:cNvSpPr>
          <p:nvPr/>
        </p:nvSpPr>
        <p:spPr bwMode="auto">
          <a:xfrm>
            <a:off x="8077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4" name="Rectangle 13"/>
          <p:cNvSpPr>
            <a:spLocks noChangeArrowheads="1"/>
          </p:cNvSpPr>
          <p:nvPr/>
        </p:nvSpPr>
        <p:spPr bwMode="auto">
          <a:xfrm>
            <a:off x="8077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5" name="Rectangle 14"/>
          <p:cNvSpPr>
            <a:spLocks noChangeArrowheads="1"/>
          </p:cNvSpPr>
          <p:nvPr/>
        </p:nvSpPr>
        <p:spPr bwMode="auto">
          <a:xfrm>
            <a:off x="80772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0,3</a:t>
            </a:r>
          </a:p>
        </p:txBody>
      </p:sp>
      <p:sp>
        <p:nvSpPr>
          <p:cNvPr id="32796" name="Rectangle 15"/>
          <p:cNvSpPr>
            <a:spLocks noChangeArrowheads="1"/>
          </p:cNvSpPr>
          <p:nvPr/>
        </p:nvSpPr>
        <p:spPr bwMode="auto">
          <a:xfrm>
            <a:off x="7620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7" name="Rectangle 16"/>
          <p:cNvSpPr>
            <a:spLocks noChangeArrowheads="1"/>
          </p:cNvSpPr>
          <p:nvPr/>
        </p:nvSpPr>
        <p:spPr bwMode="auto">
          <a:xfrm>
            <a:off x="7620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8" name="Rectangle 17"/>
          <p:cNvSpPr>
            <a:spLocks noChangeArrowheads="1"/>
          </p:cNvSpPr>
          <p:nvPr/>
        </p:nvSpPr>
        <p:spPr bwMode="auto">
          <a:xfrm>
            <a:off x="8077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9" name="Rectangle 18"/>
          <p:cNvSpPr>
            <a:spLocks noChangeArrowheads="1"/>
          </p:cNvSpPr>
          <p:nvPr/>
        </p:nvSpPr>
        <p:spPr bwMode="auto">
          <a:xfrm>
            <a:off x="7162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1,1</a:t>
            </a:r>
          </a:p>
        </p:txBody>
      </p:sp>
      <p:sp>
        <p:nvSpPr>
          <p:cNvPr id="32800" name="Rectangle 19"/>
          <p:cNvSpPr>
            <a:spLocks noChangeArrowheads="1"/>
          </p:cNvSpPr>
          <p:nvPr/>
        </p:nvSpPr>
        <p:spPr bwMode="auto">
          <a:xfrm>
            <a:off x="6705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2,0</a:t>
            </a:r>
            <a:endParaRPr lang="en-US" sz="1600"/>
          </a:p>
        </p:txBody>
      </p:sp>
      <p:sp>
        <p:nvSpPr>
          <p:cNvPr id="32801" name="Rectangle 20"/>
          <p:cNvSpPr>
            <a:spLocks noChangeArrowheads="1"/>
          </p:cNvSpPr>
          <p:nvPr/>
        </p:nvSpPr>
        <p:spPr bwMode="auto">
          <a:xfrm>
            <a:off x="7620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2,2</a:t>
            </a:r>
          </a:p>
        </p:txBody>
      </p:sp>
      <p:sp>
        <p:nvSpPr>
          <p:cNvPr id="32802" name="Rectangle 21"/>
          <p:cNvSpPr>
            <a:spLocks noChangeArrowheads="1"/>
          </p:cNvSpPr>
          <p:nvPr/>
        </p:nvSpPr>
        <p:spPr bwMode="auto">
          <a:xfrm>
            <a:off x="8077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2,3</a:t>
            </a:r>
          </a:p>
        </p:txBody>
      </p:sp>
      <p:sp>
        <p:nvSpPr>
          <p:cNvPr id="32803" name="Rectangle 22"/>
          <p:cNvSpPr>
            <a:spLocks noChangeArrowheads="1"/>
          </p:cNvSpPr>
          <p:nvPr/>
        </p:nvSpPr>
        <p:spPr bwMode="auto">
          <a:xfrm>
            <a:off x="7162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2,1</a:t>
            </a:r>
          </a:p>
        </p:txBody>
      </p:sp>
      <p:sp>
        <p:nvSpPr>
          <p:cNvPr id="32804" name="Rectangle 23"/>
          <p:cNvSpPr>
            <a:spLocks noChangeArrowheads="1"/>
          </p:cNvSpPr>
          <p:nvPr/>
        </p:nvSpPr>
        <p:spPr bwMode="auto">
          <a:xfrm>
            <a:off x="8077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1,3</a:t>
            </a:r>
          </a:p>
        </p:txBody>
      </p:sp>
      <p:sp>
        <p:nvSpPr>
          <p:cNvPr id="32805" name="Rectangle 24"/>
          <p:cNvSpPr>
            <a:spLocks noChangeArrowheads="1"/>
          </p:cNvSpPr>
          <p:nvPr/>
        </p:nvSpPr>
        <p:spPr bwMode="auto">
          <a:xfrm>
            <a:off x="7620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1,2</a:t>
            </a:r>
          </a:p>
        </p:txBody>
      </p:sp>
      <p:sp>
        <p:nvSpPr>
          <p:cNvPr id="32806" name="Rectangle 25"/>
          <p:cNvSpPr>
            <a:spLocks noChangeArrowheads="1"/>
          </p:cNvSpPr>
          <p:nvPr/>
        </p:nvSpPr>
        <p:spPr bwMode="auto">
          <a:xfrm>
            <a:off x="6705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7" name="Rectangle 26"/>
          <p:cNvSpPr>
            <a:spLocks noChangeArrowheads="1"/>
          </p:cNvSpPr>
          <p:nvPr/>
        </p:nvSpPr>
        <p:spPr bwMode="auto">
          <a:xfrm>
            <a:off x="7162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8" name="Rectangle 27"/>
          <p:cNvSpPr>
            <a:spLocks noChangeArrowheads="1"/>
          </p:cNvSpPr>
          <p:nvPr/>
        </p:nvSpPr>
        <p:spPr bwMode="auto">
          <a:xfrm>
            <a:off x="8077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9" name="Rectangle 28"/>
          <p:cNvSpPr>
            <a:spLocks noChangeArrowheads="1"/>
          </p:cNvSpPr>
          <p:nvPr/>
        </p:nvSpPr>
        <p:spPr bwMode="auto">
          <a:xfrm>
            <a:off x="7620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0" name="Rectangle 29"/>
          <p:cNvSpPr>
            <a:spLocks noChangeArrowheads="1"/>
          </p:cNvSpPr>
          <p:nvPr/>
        </p:nvSpPr>
        <p:spPr bwMode="auto">
          <a:xfrm>
            <a:off x="6705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3,0</a:t>
            </a:r>
            <a:endParaRPr lang="en-US" sz="1600"/>
          </a:p>
        </p:txBody>
      </p:sp>
      <p:sp>
        <p:nvSpPr>
          <p:cNvPr id="32811" name="Rectangle 30"/>
          <p:cNvSpPr>
            <a:spLocks noChangeArrowheads="1"/>
          </p:cNvSpPr>
          <p:nvPr/>
        </p:nvSpPr>
        <p:spPr bwMode="auto">
          <a:xfrm>
            <a:off x="7620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3,2</a:t>
            </a:r>
          </a:p>
        </p:txBody>
      </p:sp>
      <p:sp>
        <p:nvSpPr>
          <p:cNvPr id="32812" name="Rectangle 31"/>
          <p:cNvSpPr>
            <a:spLocks noChangeArrowheads="1"/>
          </p:cNvSpPr>
          <p:nvPr/>
        </p:nvSpPr>
        <p:spPr bwMode="auto">
          <a:xfrm>
            <a:off x="8077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3,3</a:t>
            </a:r>
          </a:p>
        </p:txBody>
      </p:sp>
      <p:sp>
        <p:nvSpPr>
          <p:cNvPr id="32813" name="Rectangle 32"/>
          <p:cNvSpPr>
            <a:spLocks noChangeArrowheads="1"/>
          </p:cNvSpPr>
          <p:nvPr/>
        </p:nvSpPr>
        <p:spPr bwMode="auto">
          <a:xfrm>
            <a:off x="7162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3,1</a:t>
            </a:r>
          </a:p>
        </p:txBody>
      </p:sp>
      <p:sp>
        <p:nvSpPr>
          <p:cNvPr id="32814" name="Rectangle 33"/>
          <p:cNvSpPr>
            <a:spLocks noChangeArrowheads="1"/>
          </p:cNvSpPr>
          <p:nvPr/>
        </p:nvSpPr>
        <p:spPr bwMode="auto">
          <a:xfrm>
            <a:off x="6705600" y="45720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5" name="Rectangle 37"/>
          <p:cNvSpPr>
            <a:spLocks noChangeArrowheads="1"/>
          </p:cNvSpPr>
          <p:nvPr/>
        </p:nvSpPr>
        <p:spPr bwMode="auto">
          <a:xfrm>
            <a:off x="7620000" y="45720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6" name="Rectangle 39"/>
          <p:cNvSpPr>
            <a:spLocks noChangeArrowheads="1"/>
          </p:cNvSpPr>
          <p:nvPr/>
        </p:nvSpPr>
        <p:spPr bwMode="auto">
          <a:xfrm>
            <a:off x="6705600" y="54864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7" name="Rectangle 40"/>
          <p:cNvSpPr>
            <a:spLocks noChangeArrowheads="1"/>
          </p:cNvSpPr>
          <p:nvPr/>
        </p:nvSpPr>
        <p:spPr bwMode="auto">
          <a:xfrm>
            <a:off x="7620000" y="54864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8" name="Rectangle 2"/>
          <p:cNvSpPr>
            <a:spLocks noChangeArrowheads="1"/>
          </p:cNvSpPr>
          <p:nvPr/>
        </p:nvSpPr>
        <p:spPr bwMode="auto">
          <a:xfrm>
            <a:off x="48768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0,1</a:t>
            </a:r>
            <a:endParaRPr lang="en-US" sz="1600"/>
          </a:p>
        </p:txBody>
      </p:sp>
      <p:sp>
        <p:nvSpPr>
          <p:cNvPr id="32819" name="Rectangle 3"/>
          <p:cNvSpPr>
            <a:spLocks noChangeArrowheads="1"/>
          </p:cNvSpPr>
          <p:nvPr/>
        </p:nvSpPr>
        <p:spPr bwMode="auto">
          <a:xfrm>
            <a:off x="44196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0,0</a:t>
            </a:r>
            <a:endParaRPr lang="en-US" sz="1600"/>
          </a:p>
        </p:txBody>
      </p:sp>
      <p:sp>
        <p:nvSpPr>
          <p:cNvPr id="32820" name="Rectangle 4"/>
          <p:cNvSpPr>
            <a:spLocks noChangeArrowheads="1"/>
          </p:cNvSpPr>
          <p:nvPr/>
        </p:nvSpPr>
        <p:spPr bwMode="auto">
          <a:xfrm>
            <a:off x="44196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1,0</a:t>
            </a:r>
          </a:p>
        </p:txBody>
      </p:sp>
      <p:sp>
        <p:nvSpPr>
          <p:cNvPr id="32821" name="Rectangle 5"/>
          <p:cNvSpPr>
            <a:spLocks noChangeArrowheads="1"/>
          </p:cNvSpPr>
          <p:nvPr/>
        </p:nvSpPr>
        <p:spPr bwMode="auto">
          <a:xfrm>
            <a:off x="4419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2" name="Rectangle 6"/>
          <p:cNvSpPr>
            <a:spLocks noChangeArrowheads="1"/>
          </p:cNvSpPr>
          <p:nvPr/>
        </p:nvSpPr>
        <p:spPr bwMode="auto">
          <a:xfrm>
            <a:off x="4419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3" name="Rectangle 7"/>
          <p:cNvSpPr>
            <a:spLocks noChangeArrowheads="1"/>
          </p:cNvSpPr>
          <p:nvPr/>
        </p:nvSpPr>
        <p:spPr bwMode="auto">
          <a:xfrm>
            <a:off x="4876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4" name="Rectangle 8"/>
          <p:cNvSpPr>
            <a:spLocks noChangeArrowheads="1"/>
          </p:cNvSpPr>
          <p:nvPr/>
        </p:nvSpPr>
        <p:spPr bwMode="auto">
          <a:xfrm>
            <a:off x="4876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5" name="Rectangle 9"/>
          <p:cNvSpPr>
            <a:spLocks noChangeArrowheads="1"/>
          </p:cNvSpPr>
          <p:nvPr/>
        </p:nvSpPr>
        <p:spPr bwMode="auto">
          <a:xfrm>
            <a:off x="4876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6" name="Rectangle 10"/>
          <p:cNvSpPr>
            <a:spLocks noChangeArrowheads="1"/>
          </p:cNvSpPr>
          <p:nvPr/>
        </p:nvSpPr>
        <p:spPr bwMode="auto">
          <a:xfrm>
            <a:off x="53340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0,2</a:t>
            </a:r>
          </a:p>
        </p:txBody>
      </p:sp>
      <p:sp>
        <p:nvSpPr>
          <p:cNvPr id="32827" name="Rectangle 11"/>
          <p:cNvSpPr>
            <a:spLocks noChangeArrowheads="1"/>
          </p:cNvSpPr>
          <p:nvPr/>
        </p:nvSpPr>
        <p:spPr bwMode="auto">
          <a:xfrm>
            <a:off x="5334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8" name="Rectangle 12"/>
          <p:cNvSpPr>
            <a:spLocks noChangeArrowheads="1"/>
          </p:cNvSpPr>
          <p:nvPr/>
        </p:nvSpPr>
        <p:spPr bwMode="auto">
          <a:xfrm>
            <a:off x="5791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9" name="Rectangle 13"/>
          <p:cNvSpPr>
            <a:spLocks noChangeArrowheads="1"/>
          </p:cNvSpPr>
          <p:nvPr/>
        </p:nvSpPr>
        <p:spPr bwMode="auto">
          <a:xfrm>
            <a:off x="5791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0" name="Rectangle 14"/>
          <p:cNvSpPr>
            <a:spLocks noChangeArrowheads="1"/>
          </p:cNvSpPr>
          <p:nvPr/>
        </p:nvSpPr>
        <p:spPr bwMode="auto">
          <a:xfrm>
            <a:off x="57912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M</a:t>
            </a:r>
            <a:r>
              <a:rPr lang="en-US" sz="1600" baseline="-25000" dirty="0"/>
              <a:t>0,3</a:t>
            </a:r>
          </a:p>
        </p:txBody>
      </p:sp>
      <p:sp>
        <p:nvSpPr>
          <p:cNvPr id="32831" name="Rectangle 15"/>
          <p:cNvSpPr>
            <a:spLocks noChangeArrowheads="1"/>
          </p:cNvSpPr>
          <p:nvPr/>
        </p:nvSpPr>
        <p:spPr bwMode="auto">
          <a:xfrm>
            <a:off x="5334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2" name="Rectangle 16"/>
          <p:cNvSpPr>
            <a:spLocks noChangeArrowheads="1"/>
          </p:cNvSpPr>
          <p:nvPr/>
        </p:nvSpPr>
        <p:spPr bwMode="auto">
          <a:xfrm>
            <a:off x="5334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3" name="Rectangle 17"/>
          <p:cNvSpPr>
            <a:spLocks noChangeArrowheads="1"/>
          </p:cNvSpPr>
          <p:nvPr/>
        </p:nvSpPr>
        <p:spPr bwMode="auto">
          <a:xfrm>
            <a:off x="5791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4" name="Rectangle 18"/>
          <p:cNvSpPr>
            <a:spLocks noChangeArrowheads="1"/>
          </p:cNvSpPr>
          <p:nvPr/>
        </p:nvSpPr>
        <p:spPr bwMode="auto">
          <a:xfrm>
            <a:off x="4876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1,1</a:t>
            </a:r>
          </a:p>
        </p:txBody>
      </p:sp>
      <p:sp>
        <p:nvSpPr>
          <p:cNvPr id="32835" name="Rectangle 19"/>
          <p:cNvSpPr>
            <a:spLocks noChangeArrowheads="1"/>
          </p:cNvSpPr>
          <p:nvPr/>
        </p:nvSpPr>
        <p:spPr bwMode="auto">
          <a:xfrm>
            <a:off x="4419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2,0</a:t>
            </a:r>
            <a:endParaRPr lang="en-US" sz="1600"/>
          </a:p>
        </p:txBody>
      </p:sp>
      <p:sp>
        <p:nvSpPr>
          <p:cNvPr id="32836" name="Rectangle 20"/>
          <p:cNvSpPr>
            <a:spLocks noChangeArrowheads="1"/>
          </p:cNvSpPr>
          <p:nvPr/>
        </p:nvSpPr>
        <p:spPr bwMode="auto">
          <a:xfrm>
            <a:off x="5334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2,2</a:t>
            </a:r>
          </a:p>
        </p:txBody>
      </p:sp>
      <p:sp>
        <p:nvSpPr>
          <p:cNvPr id="32837" name="Rectangle 21"/>
          <p:cNvSpPr>
            <a:spLocks noChangeArrowheads="1"/>
          </p:cNvSpPr>
          <p:nvPr/>
        </p:nvSpPr>
        <p:spPr bwMode="auto">
          <a:xfrm>
            <a:off x="5791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2,3</a:t>
            </a:r>
          </a:p>
        </p:txBody>
      </p:sp>
      <p:sp>
        <p:nvSpPr>
          <p:cNvPr id="32838" name="Rectangle 22"/>
          <p:cNvSpPr>
            <a:spLocks noChangeArrowheads="1"/>
          </p:cNvSpPr>
          <p:nvPr/>
        </p:nvSpPr>
        <p:spPr bwMode="auto">
          <a:xfrm>
            <a:off x="4876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2,1</a:t>
            </a:r>
          </a:p>
        </p:txBody>
      </p:sp>
      <p:sp>
        <p:nvSpPr>
          <p:cNvPr id="32839" name="Rectangle 23"/>
          <p:cNvSpPr>
            <a:spLocks noChangeArrowheads="1"/>
          </p:cNvSpPr>
          <p:nvPr/>
        </p:nvSpPr>
        <p:spPr bwMode="auto">
          <a:xfrm>
            <a:off x="5791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1,3</a:t>
            </a:r>
          </a:p>
        </p:txBody>
      </p:sp>
      <p:sp>
        <p:nvSpPr>
          <p:cNvPr id="32840" name="Rectangle 24"/>
          <p:cNvSpPr>
            <a:spLocks noChangeArrowheads="1"/>
          </p:cNvSpPr>
          <p:nvPr/>
        </p:nvSpPr>
        <p:spPr bwMode="auto">
          <a:xfrm>
            <a:off x="5334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1,2</a:t>
            </a:r>
          </a:p>
        </p:txBody>
      </p:sp>
      <p:sp>
        <p:nvSpPr>
          <p:cNvPr id="32841" name="Rectangle 25"/>
          <p:cNvSpPr>
            <a:spLocks noChangeArrowheads="1"/>
          </p:cNvSpPr>
          <p:nvPr/>
        </p:nvSpPr>
        <p:spPr bwMode="auto">
          <a:xfrm>
            <a:off x="4419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2" name="Rectangle 26"/>
          <p:cNvSpPr>
            <a:spLocks noChangeArrowheads="1"/>
          </p:cNvSpPr>
          <p:nvPr/>
        </p:nvSpPr>
        <p:spPr bwMode="auto">
          <a:xfrm>
            <a:off x="4876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3" name="Rectangle 27"/>
          <p:cNvSpPr>
            <a:spLocks noChangeArrowheads="1"/>
          </p:cNvSpPr>
          <p:nvPr/>
        </p:nvSpPr>
        <p:spPr bwMode="auto">
          <a:xfrm>
            <a:off x="5791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4" name="Rectangle 28"/>
          <p:cNvSpPr>
            <a:spLocks noChangeArrowheads="1"/>
          </p:cNvSpPr>
          <p:nvPr/>
        </p:nvSpPr>
        <p:spPr bwMode="auto">
          <a:xfrm>
            <a:off x="5334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5" name="Rectangle 29"/>
          <p:cNvSpPr>
            <a:spLocks noChangeArrowheads="1"/>
          </p:cNvSpPr>
          <p:nvPr/>
        </p:nvSpPr>
        <p:spPr bwMode="auto">
          <a:xfrm>
            <a:off x="4419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3,0</a:t>
            </a:r>
            <a:endParaRPr lang="en-US" sz="1600"/>
          </a:p>
        </p:txBody>
      </p:sp>
      <p:sp>
        <p:nvSpPr>
          <p:cNvPr id="32846" name="Rectangle 30"/>
          <p:cNvSpPr>
            <a:spLocks noChangeArrowheads="1"/>
          </p:cNvSpPr>
          <p:nvPr/>
        </p:nvSpPr>
        <p:spPr bwMode="auto">
          <a:xfrm>
            <a:off x="5334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3,2</a:t>
            </a:r>
          </a:p>
        </p:txBody>
      </p:sp>
      <p:sp>
        <p:nvSpPr>
          <p:cNvPr id="32847" name="Rectangle 31"/>
          <p:cNvSpPr>
            <a:spLocks noChangeArrowheads="1"/>
          </p:cNvSpPr>
          <p:nvPr/>
        </p:nvSpPr>
        <p:spPr bwMode="auto">
          <a:xfrm>
            <a:off x="5791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3,3</a:t>
            </a:r>
          </a:p>
        </p:txBody>
      </p:sp>
      <p:sp>
        <p:nvSpPr>
          <p:cNvPr id="32848" name="Rectangle 32"/>
          <p:cNvSpPr>
            <a:spLocks noChangeArrowheads="1"/>
          </p:cNvSpPr>
          <p:nvPr/>
        </p:nvSpPr>
        <p:spPr bwMode="auto">
          <a:xfrm>
            <a:off x="4876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3,1</a:t>
            </a:r>
          </a:p>
        </p:txBody>
      </p:sp>
      <p:sp>
        <p:nvSpPr>
          <p:cNvPr id="32849" name="Rectangle 2"/>
          <p:cNvSpPr>
            <a:spLocks noChangeArrowheads="1"/>
          </p:cNvSpPr>
          <p:nvPr/>
        </p:nvSpPr>
        <p:spPr bwMode="auto">
          <a:xfrm>
            <a:off x="71628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0,1</a:t>
            </a:r>
            <a:endParaRPr lang="en-US" sz="1600"/>
          </a:p>
        </p:txBody>
      </p:sp>
      <p:sp>
        <p:nvSpPr>
          <p:cNvPr id="32850" name="Rectangle 3"/>
          <p:cNvSpPr>
            <a:spLocks noChangeArrowheads="1"/>
          </p:cNvSpPr>
          <p:nvPr/>
        </p:nvSpPr>
        <p:spPr bwMode="auto">
          <a:xfrm>
            <a:off x="67056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0,0</a:t>
            </a:r>
            <a:endParaRPr lang="en-US" sz="1600"/>
          </a:p>
        </p:txBody>
      </p:sp>
      <p:sp>
        <p:nvSpPr>
          <p:cNvPr id="32851" name="Rectangle 4"/>
          <p:cNvSpPr>
            <a:spLocks noChangeArrowheads="1"/>
          </p:cNvSpPr>
          <p:nvPr/>
        </p:nvSpPr>
        <p:spPr bwMode="auto">
          <a:xfrm>
            <a:off x="67056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1,0</a:t>
            </a:r>
          </a:p>
        </p:txBody>
      </p:sp>
      <p:sp>
        <p:nvSpPr>
          <p:cNvPr id="32852" name="Rectangle 5"/>
          <p:cNvSpPr>
            <a:spLocks noChangeArrowheads="1"/>
          </p:cNvSpPr>
          <p:nvPr/>
        </p:nvSpPr>
        <p:spPr bwMode="auto">
          <a:xfrm>
            <a:off x="67056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3" name="Rectangle 6"/>
          <p:cNvSpPr>
            <a:spLocks noChangeArrowheads="1"/>
          </p:cNvSpPr>
          <p:nvPr/>
        </p:nvSpPr>
        <p:spPr bwMode="auto">
          <a:xfrm>
            <a:off x="67056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4" name="Rectangle 7"/>
          <p:cNvSpPr>
            <a:spLocks noChangeArrowheads="1"/>
          </p:cNvSpPr>
          <p:nvPr/>
        </p:nvSpPr>
        <p:spPr bwMode="auto">
          <a:xfrm>
            <a:off x="71628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5" name="Rectangle 8"/>
          <p:cNvSpPr>
            <a:spLocks noChangeArrowheads="1"/>
          </p:cNvSpPr>
          <p:nvPr/>
        </p:nvSpPr>
        <p:spPr bwMode="auto">
          <a:xfrm>
            <a:off x="71628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6" name="Rectangle 9"/>
          <p:cNvSpPr>
            <a:spLocks noChangeArrowheads="1"/>
          </p:cNvSpPr>
          <p:nvPr/>
        </p:nvSpPr>
        <p:spPr bwMode="auto">
          <a:xfrm>
            <a:off x="71628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7" name="Rectangle 10"/>
          <p:cNvSpPr>
            <a:spLocks noChangeArrowheads="1"/>
          </p:cNvSpPr>
          <p:nvPr/>
        </p:nvSpPr>
        <p:spPr bwMode="auto">
          <a:xfrm>
            <a:off x="76200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0,2</a:t>
            </a:r>
          </a:p>
        </p:txBody>
      </p:sp>
      <p:sp>
        <p:nvSpPr>
          <p:cNvPr id="32858" name="Rectangle 11"/>
          <p:cNvSpPr>
            <a:spLocks noChangeArrowheads="1"/>
          </p:cNvSpPr>
          <p:nvPr/>
        </p:nvSpPr>
        <p:spPr bwMode="auto">
          <a:xfrm>
            <a:off x="76200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9" name="Rectangle 12"/>
          <p:cNvSpPr>
            <a:spLocks noChangeArrowheads="1"/>
          </p:cNvSpPr>
          <p:nvPr/>
        </p:nvSpPr>
        <p:spPr bwMode="auto">
          <a:xfrm>
            <a:off x="80772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0" name="Rectangle 13"/>
          <p:cNvSpPr>
            <a:spLocks noChangeArrowheads="1"/>
          </p:cNvSpPr>
          <p:nvPr/>
        </p:nvSpPr>
        <p:spPr bwMode="auto">
          <a:xfrm>
            <a:off x="80772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1" name="Rectangle 14"/>
          <p:cNvSpPr>
            <a:spLocks noChangeArrowheads="1"/>
          </p:cNvSpPr>
          <p:nvPr/>
        </p:nvSpPr>
        <p:spPr bwMode="auto">
          <a:xfrm>
            <a:off x="80772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0,3</a:t>
            </a:r>
          </a:p>
        </p:txBody>
      </p:sp>
      <p:sp>
        <p:nvSpPr>
          <p:cNvPr id="32862" name="Rectangle 15"/>
          <p:cNvSpPr>
            <a:spLocks noChangeArrowheads="1"/>
          </p:cNvSpPr>
          <p:nvPr/>
        </p:nvSpPr>
        <p:spPr bwMode="auto">
          <a:xfrm>
            <a:off x="76200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3" name="Rectangle 16"/>
          <p:cNvSpPr>
            <a:spLocks noChangeArrowheads="1"/>
          </p:cNvSpPr>
          <p:nvPr/>
        </p:nvSpPr>
        <p:spPr bwMode="auto">
          <a:xfrm>
            <a:off x="76200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4" name="Rectangle 17"/>
          <p:cNvSpPr>
            <a:spLocks noChangeArrowheads="1"/>
          </p:cNvSpPr>
          <p:nvPr/>
        </p:nvSpPr>
        <p:spPr bwMode="auto">
          <a:xfrm>
            <a:off x="80772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5" name="Rectangle 18"/>
          <p:cNvSpPr>
            <a:spLocks noChangeArrowheads="1"/>
          </p:cNvSpPr>
          <p:nvPr/>
        </p:nvSpPr>
        <p:spPr bwMode="auto">
          <a:xfrm>
            <a:off x="71628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1,1</a:t>
            </a:r>
          </a:p>
        </p:txBody>
      </p:sp>
      <p:sp>
        <p:nvSpPr>
          <p:cNvPr id="32866" name="Rectangle 19"/>
          <p:cNvSpPr>
            <a:spLocks noChangeArrowheads="1"/>
          </p:cNvSpPr>
          <p:nvPr/>
        </p:nvSpPr>
        <p:spPr bwMode="auto">
          <a:xfrm>
            <a:off x="67056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2,0</a:t>
            </a:r>
            <a:endParaRPr lang="en-US" sz="1600"/>
          </a:p>
        </p:txBody>
      </p:sp>
      <p:sp>
        <p:nvSpPr>
          <p:cNvPr id="32867" name="Rectangle 20"/>
          <p:cNvSpPr>
            <a:spLocks noChangeArrowheads="1"/>
          </p:cNvSpPr>
          <p:nvPr/>
        </p:nvSpPr>
        <p:spPr bwMode="auto">
          <a:xfrm>
            <a:off x="76200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2,2</a:t>
            </a:r>
          </a:p>
        </p:txBody>
      </p:sp>
      <p:sp>
        <p:nvSpPr>
          <p:cNvPr id="32868" name="Rectangle 21"/>
          <p:cNvSpPr>
            <a:spLocks noChangeArrowheads="1"/>
          </p:cNvSpPr>
          <p:nvPr/>
        </p:nvSpPr>
        <p:spPr bwMode="auto">
          <a:xfrm>
            <a:off x="80772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2,3</a:t>
            </a:r>
          </a:p>
        </p:txBody>
      </p:sp>
      <p:sp>
        <p:nvSpPr>
          <p:cNvPr id="32869" name="Rectangle 22"/>
          <p:cNvSpPr>
            <a:spLocks noChangeArrowheads="1"/>
          </p:cNvSpPr>
          <p:nvPr/>
        </p:nvSpPr>
        <p:spPr bwMode="auto">
          <a:xfrm>
            <a:off x="71628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2,1</a:t>
            </a:r>
          </a:p>
        </p:txBody>
      </p:sp>
      <p:sp>
        <p:nvSpPr>
          <p:cNvPr id="32870" name="Rectangle 23"/>
          <p:cNvSpPr>
            <a:spLocks noChangeArrowheads="1"/>
          </p:cNvSpPr>
          <p:nvPr/>
        </p:nvSpPr>
        <p:spPr bwMode="auto">
          <a:xfrm>
            <a:off x="80772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1,3</a:t>
            </a:r>
          </a:p>
        </p:txBody>
      </p:sp>
      <p:sp>
        <p:nvSpPr>
          <p:cNvPr id="32871" name="Rectangle 24"/>
          <p:cNvSpPr>
            <a:spLocks noChangeArrowheads="1"/>
          </p:cNvSpPr>
          <p:nvPr/>
        </p:nvSpPr>
        <p:spPr bwMode="auto">
          <a:xfrm>
            <a:off x="76200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1,2</a:t>
            </a:r>
          </a:p>
        </p:txBody>
      </p:sp>
      <p:sp>
        <p:nvSpPr>
          <p:cNvPr id="32872" name="Rectangle 25"/>
          <p:cNvSpPr>
            <a:spLocks noChangeArrowheads="1"/>
          </p:cNvSpPr>
          <p:nvPr/>
        </p:nvSpPr>
        <p:spPr bwMode="auto">
          <a:xfrm>
            <a:off x="67056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3" name="Rectangle 26"/>
          <p:cNvSpPr>
            <a:spLocks noChangeArrowheads="1"/>
          </p:cNvSpPr>
          <p:nvPr/>
        </p:nvSpPr>
        <p:spPr bwMode="auto">
          <a:xfrm>
            <a:off x="71628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4" name="Rectangle 27"/>
          <p:cNvSpPr>
            <a:spLocks noChangeArrowheads="1"/>
          </p:cNvSpPr>
          <p:nvPr/>
        </p:nvSpPr>
        <p:spPr bwMode="auto">
          <a:xfrm>
            <a:off x="80772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5" name="Rectangle 28"/>
          <p:cNvSpPr>
            <a:spLocks noChangeArrowheads="1"/>
          </p:cNvSpPr>
          <p:nvPr/>
        </p:nvSpPr>
        <p:spPr bwMode="auto">
          <a:xfrm>
            <a:off x="76200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6" name="Rectangle 29"/>
          <p:cNvSpPr>
            <a:spLocks noChangeArrowheads="1"/>
          </p:cNvSpPr>
          <p:nvPr/>
        </p:nvSpPr>
        <p:spPr bwMode="auto">
          <a:xfrm>
            <a:off x="67056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3,0</a:t>
            </a:r>
            <a:endParaRPr lang="en-US" sz="1600"/>
          </a:p>
        </p:txBody>
      </p:sp>
      <p:sp>
        <p:nvSpPr>
          <p:cNvPr id="32877" name="Rectangle 30"/>
          <p:cNvSpPr>
            <a:spLocks noChangeArrowheads="1"/>
          </p:cNvSpPr>
          <p:nvPr/>
        </p:nvSpPr>
        <p:spPr bwMode="auto">
          <a:xfrm>
            <a:off x="76200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3,2</a:t>
            </a:r>
          </a:p>
        </p:txBody>
      </p:sp>
      <p:sp>
        <p:nvSpPr>
          <p:cNvPr id="32878" name="Rectangle 31"/>
          <p:cNvSpPr>
            <a:spLocks noChangeArrowheads="1"/>
          </p:cNvSpPr>
          <p:nvPr/>
        </p:nvSpPr>
        <p:spPr bwMode="auto">
          <a:xfrm>
            <a:off x="80772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3,3</a:t>
            </a:r>
          </a:p>
        </p:txBody>
      </p:sp>
      <p:sp>
        <p:nvSpPr>
          <p:cNvPr id="32879" name="Rectangle 32"/>
          <p:cNvSpPr>
            <a:spLocks noChangeArrowheads="1"/>
          </p:cNvSpPr>
          <p:nvPr/>
        </p:nvSpPr>
        <p:spPr bwMode="auto">
          <a:xfrm>
            <a:off x="71628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3,1</a:t>
            </a:r>
          </a:p>
        </p:txBody>
      </p:sp>
      <p:sp>
        <p:nvSpPr>
          <p:cNvPr id="32880" name="TextBox 116"/>
          <p:cNvSpPr txBox="1">
            <a:spLocks noChangeArrowheads="1"/>
          </p:cNvSpPr>
          <p:nvPr/>
        </p:nvSpPr>
        <p:spPr bwMode="auto">
          <a:xfrm>
            <a:off x="2514600" y="4572000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Row = 0</a:t>
            </a:r>
          </a:p>
        </p:txBody>
      </p:sp>
      <p:sp>
        <p:nvSpPr>
          <p:cNvPr id="32881" name="TextBox 117"/>
          <p:cNvSpPr txBox="1">
            <a:spLocks noChangeArrowheads="1"/>
          </p:cNvSpPr>
          <p:nvPr/>
        </p:nvSpPr>
        <p:spPr bwMode="auto">
          <a:xfrm>
            <a:off x="2514600" y="5029200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Row = 1</a:t>
            </a:r>
          </a:p>
        </p:txBody>
      </p:sp>
      <p:sp>
        <p:nvSpPr>
          <p:cNvPr id="127" name="Title 1"/>
          <p:cNvSpPr>
            <a:spLocks noGrp="1"/>
          </p:cNvSpPr>
          <p:nvPr>
            <p:ph type="title"/>
          </p:nvPr>
        </p:nvSpPr>
        <p:spPr>
          <a:xfrm>
            <a:off x="419100" y="-3235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Work for Block (0,0) Thread(0,0)</a:t>
            </a:r>
          </a:p>
        </p:txBody>
      </p:sp>
      <p:sp>
        <p:nvSpPr>
          <p:cNvPr id="2" name="矩形 1"/>
          <p:cNvSpPr/>
          <p:nvPr/>
        </p:nvSpPr>
        <p:spPr>
          <a:xfrm>
            <a:off x="419100" y="1288266"/>
            <a:ext cx="46474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LTStd-Roman"/>
              </a:rPr>
              <a:t>During the 0</a:t>
            </a:r>
            <a:r>
              <a:rPr lang="en-US" altLang="zh-CN" sz="2400" baseline="30000" dirty="0">
                <a:latin typeface="TimesLTStd-Roman"/>
              </a:rPr>
              <a:t>th</a:t>
            </a:r>
            <a:r>
              <a:rPr lang="en-US" altLang="zh-CN" sz="1000" dirty="0">
                <a:latin typeface="TimesLTStd-Roman"/>
              </a:rPr>
              <a:t> </a:t>
            </a:r>
            <a:r>
              <a:rPr lang="en-US" altLang="zh-CN" sz="2400" dirty="0">
                <a:latin typeface="TimesLTStd-Roman"/>
              </a:rPr>
              <a:t>iteration (</a:t>
            </a:r>
            <a:r>
              <a:rPr lang="en-US" altLang="zh-CN" dirty="0">
                <a:latin typeface="LetterGothicStd"/>
              </a:rPr>
              <a:t>k=0</a:t>
            </a:r>
            <a:r>
              <a:rPr lang="en-US" altLang="zh-CN" sz="2400" dirty="0">
                <a:latin typeface="TimesLTStd-Roman"/>
              </a:rPr>
              <a:t>):</a:t>
            </a:r>
          </a:p>
          <a:p>
            <a:endParaRPr lang="zh-CN" altLang="en-US" sz="2400" dirty="0"/>
          </a:p>
        </p:txBody>
      </p:sp>
      <p:sp>
        <p:nvSpPr>
          <p:cNvPr id="3" name="矩形 2"/>
          <p:cNvSpPr/>
          <p:nvPr/>
        </p:nvSpPr>
        <p:spPr>
          <a:xfrm>
            <a:off x="785869" y="1942607"/>
            <a:ext cx="35702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LetterGothicStd"/>
              </a:rPr>
              <a:t>Row*</a:t>
            </a:r>
            <a:r>
              <a:rPr lang="en-US" altLang="zh-CN" dirty="0" err="1">
                <a:latin typeface="LetterGothicStd"/>
              </a:rPr>
              <a:t>Width+k</a:t>
            </a:r>
            <a:r>
              <a:rPr lang="en-US" altLang="zh-CN" dirty="0">
                <a:latin typeface="LetterGothicStd"/>
              </a:rPr>
              <a:t> </a:t>
            </a:r>
            <a:r>
              <a:rPr lang="en-US" altLang="zh-CN" sz="2400" dirty="0">
                <a:latin typeface="STIXGeneral-Regular"/>
              </a:rPr>
              <a:t>= </a:t>
            </a:r>
            <a:r>
              <a:rPr lang="en-US" altLang="zh-CN" sz="2400" dirty="0">
                <a:latin typeface="TimesLTStd-Roman"/>
              </a:rPr>
              <a:t>0*4 </a:t>
            </a:r>
            <a:r>
              <a:rPr lang="en-US" altLang="zh-CN" sz="2400" dirty="0">
                <a:latin typeface="STIXGeneral-Regular"/>
              </a:rPr>
              <a:t>+ </a:t>
            </a:r>
            <a:r>
              <a:rPr lang="en-US" altLang="zh-CN" sz="2400" dirty="0">
                <a:latin typeface="TimesLTStd-Roman"/>
              </a:rPr>
              <a:t>0 </a:t>
            </a:r>
            <a:r>
              <a:rPr lang="en-US" altLang="zh-CN" sz="2400" dirty="0">
                <a:latin typeface="STIXGeneral-Regular"/>
              </a:rPr>
              <a:t>= </a:t>
            </a:r>
            <a:r>
              <a:rPr lang="en-US" altLang="zh-CN" sz="2400" dirty="0">
                <a:latin typeface="TimesLTStd-Roman"/>
              </a:rPr>
              <a:t>0</a:t>
            </a:r>
            <a:endParaRPr lang="zh-CN" altLang="en-US" sz="2400" dirty="0"/>
          </a:p>
        </p:txBody>
      </p:sp>
      <p:sp>
        <p:nvSpPr>
          <p:cNvPr id="4" name="矩形 3"/>
          <p:cNvSpPr/>
          <p:nvPr/>
        </p:nvSpPr>
        <p:spPr>
          <a:xfrm>
            <a:off x="792732" y="2402040"/>
            <a:ext cx="35702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LetterGothicStd"/>
              </a:rPr>
              <a:t>k*</a:t>
            </a:r>
            <a:r>
              <a:rPr lang="en-US" altLang="zh-CN" dirty="0" err="1">
                <a:latin typeface="LetterGothicStd"/>
              </a:rPr>
              <a:t>Width+Col</a:t>
            </a:r>
            <a:r>
              <a:rPr lang="en-US" altLang="zh-CN" dirty="0">
                <a:latin typeface="LetterGothicStd"/>
              </a:rPr>
              <a:t> </a:t>
            </a:r>
            <a:r>
              <a:rPr lang="en-US" altLang="zh-CN" sz="2400" dirty="0">
                <a:latin typeface="STIXGeneral-Regular"/>
              </a:rPr>
              <a:t>= </a:t>
            </a:r>
            <a:r>
              <a:rPr lang="en-US" altLang="zh-CN" sz="2400" dirty="0">
                <a:latin typeface="TimesLTStd-Roman"/>
              </a:rPr>
              <a:t>0*4 </a:t>
            </a:r>
            <a:r>
              <a:rPr lang="en-US" altLang="zh-CN" sz="2400" dirty="0">
                <a:latin typeface="STIXGeneral-Regular"/>
              </a:rPr>
              <a:t>+ </a:t>
            </a:r>
            <a:r>
              <a:rPr lang="en-US" altLang="zh-CN" sz="2400" dirty="0">
                <a:latin typeface="TimesLTStd-Roman"/>
              </a:rPr>
              <a:t>0 </a:t>
            </a:r>
            <a:r>
              <a:rPr lang="en-US" altLang="zh-CN" sz="2400" dirty="0">
                <a:latin typeface="STIXGeneral-Regular"/>
              </a:rPr>
              <a:t>= </a:t>
            </a:r>
            <a:r>
              <a:rPr lang="en-US" altLang="zh-CN" sz="2400" dirty="0">
                <a:latin typeface="TimesLTStd-Roman"/>
              </a:rPr>
              <a:t>0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423680" y="3027254"/>
            <a:ext cx="554629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TimesLTStd-Roman"/>
              </a:rPr>
              <a:t>因此，线程（</a:t>
            </a:r>
            <a:r>
              <a:rPr lang="en-US" altLang="zh-CN" sz="2400" dirty="0">
                <a:latin typeface="TimesLTStd-Roman"/>
              </a:rPr>
              <a:t>0</a:t>
            </a:r>
            <a:r>
              <a:rPr lang="zh-CN" altLang="en-US" sz="2400" dirty="0">
                <a:latin typeface="TimesLTStd-Roman"/>
              </a:rPr>
              <a:t>，</a:t>
            </a:r>
            <a:r>
              <a:rPr lang="en-US" altLang="zh-CN" sz="2400" dirty="0">
                <a:latin typeface="TimesLTStd-Roman"/>
              </a:rPr>
              <a:t>0</a:t>
            </a:r>
            <a:r>
              <a:rPr lang="zh-CN" altLang="en-US" sz="2400" dirty="0">
                <a:latin typeface="TimesLTStd-Roman"/>
              </a:rPr>
              <a:t>）读取 </a:t>
            </a:r>
            <a:r>
              <a:rPr lang="en-US" altLang="zh-CN" dirty="0">
                <a:latin typeface="LetterGothicStd"/>
              </a:rPr>
              <a:t>M[0] </a:t>
            </a:r>
            <a:r>
              <a:rPr lang="zh-CN" altLang="en-US" sz="2400" dirty="0">
                <a:latin typeface="TimesLTStd-Roman"/>
              </a:rPr>
              <a:t>和 </a:t>
            </a:r>
            <a:r>
              <a:rPr lang="en-US" altLang="zh-CN" dirty="0">
                <a:latin typeface="LetterGothicStd"/>
              </a:rPr>
              <a:t>N[0]</a:t>
            </a:r>
            <a:r>
              <a:rPr lang="zh-CN" altLang="en-US" sz="2400" dirty="0">
                <a:latin typeface="TimesLTStd-Roman"/>
              </a:rPr>
              <a:t> </a:t>
            </a:r>
            <a:endParaRPr lang="en-US" altLang="zh-CN" sz="2400" dirty="0">
              <a:latin typeface="TimesLTStd-Roman"/>
            </a:endParaRPr>
          </a:p>
          <a:p>
            <a:r>
              <a:rPr lang="zh-CN" altLang="en-US" sz="2400" dirty="0">
                <a:latin typeface="TimesLTStd-Roman"/>
              </a:rPr>
              <a:t>也就是 </a:t>
            </a:r>
            <a:r>
              <a:rPr lang="en-US" altLang="zh-CN" sz="2000" dirty="0">
                <a:latin typeface="LetterGothicStd"/>
              </a:rPr>
              <a:t>M</a:t>
            </a:r>
            <a:r>
              <a:rPr lang="en-US" altLang="zh-CN" sz="1050" dirty="0">
                <a:latin typeface="TimesLTStd-Roman"/>
              </a:rPr>
              <a:t>0,0</a:t>
            </a:r>
            <a:r>
              <a:rPr lang="en-US" altLang="zh-CN" sz="1000" dirty="0">
                <a:latin typeface="TimesLTStd-Roman"/>
              </a:rPr>
              <a:t> </a:t>
            </a:r>
            <a:r>
              <a:rPr lang="zh-CN" altLang="en-US" sz="1000" dirty="0">
                <a:latin typeface="TimesLTStd-Roman"/>
              </a:rPr>
              <a:t> </a:t>
            </a:r>
            <a:r>
              <a:rPr lang="zh-CN" altLang="en-US" sz="2400" dirty="0">
                <a:latin typeface="TimesLTStd-Roman"/>
              </a:rPr>
              <a:t>和</a:t>
            </a:r>
            <a:r>
              <a:rPr lang="en-US" altLang="zh-CN" sz="2400" dirty="0">
                <a:latin typeface="TimesLTStd-Roman"/>
              </a:rPr>
              <a:t> </a:t>
            </a:r>
            <a:r>
              <a:rPr lang="en-US" altLang="zh-CN" sz="2000" dirty="0">
                <a:latin typeface="LetterGothicStd"/>
              </a:rPr>
              <a:t>N</a:t>
            </a:r>
            <a:r>
              <a:rPr lang="en-US" altLang="zh-CN" sz="1050" dirty="0">
                <a:latin typeface="TimesLTStd-Roman"/>
              </a:rPr>
              <a:t>0,0</a:t>
            </a:r>
            <a:r>
              <a:rPr lang="zh-CN" altLang="en-US" sz="1050" dirty="0">
                <a:latin typeface="TimesLTStd-Roman"/>
              </a:rPr>
              <a:t>   </a:t>
            </a:r>
            <a:r>
              <a:rPr lang="zh-CN" altLang="en-US" sz="2400" dirty="0">
                <a:latin typeface="TimesLTStd-Roman"/>
              </a:rPr>
              <a:t>的</a:t>
            </a:r>
            <a:r>
              <a:rPr lang="en-US" altLang="zh-CN" sz="2400" dirty="0">
                <a:latin typeface="TimesLTStd-Roman"/>
              </a:rPr>
              <a:t>1D</a:t>
            </a:r>
            <a:r>
              <a:rPr lang="zh-CN" altLang="en-US" sz="2400" dirty="0">
                <a:latin typeface="TimesLTStd-Roman"/>
              </a:rPr>
              <a:t>展开</a:t>
            </a:r>
          </a:p>
        </p:txBody>
      </p:sp>
    </p:spTree>
    <p:extLst>
      <p:ext uri="{BB962C8B-B14F-4D97-AF65-F5344CB8AC3E}">
        <p14:creationId xmlns:p14="http://schemas.microsoft.com/office/powerpoint/2010/main" val="4476365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TextBox 118"/>
          <p:cNvSpPr txBox="1">
            <a:spLocks noChangeArrowheads="1"/>
          </p:cNvSpPr>
          <p:nvPr/>
        </p:nvSpPr>
        <p:spPr bwMode="auto">
          <a:xfrm rot="5400000">
            <a:off x="6250782" y="1674018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Col = 0</a:t>
            </a:r>
          </a:p>
        </p:txBody>
      </p:sp>
      <p:sp>
        <p:nvSpPr>
          <p:cNvPr id="32772" name="TextBox 119"/>
          <p:cNvSpPr txBox="1">
            <a:spLocks noChangeArrowheads="1"/>
          </p:cNvSpPr>
          <p:nvPr/>
        </p:nvSpPr>
        <p:spPr bwMode="auto">
          <a:xfrm rot="5400000">
            <a:off x="6631782" y="1674018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Col = 1</a:t>
            </a:r>
          </a:p>
        </p:txBody>
      </p:sp>
      <p:sp>
        <p:nvSpPr>
          <p:cNvPr id="32773" name="Line 60"/>
          <p:cNvSpPr>
            <a:spLocks noChangeShapeType="1"/>
          </p:cNvSpPr>
          <p:nvPr/>
        </p:nvSpPr>
        <p:spPr bwMode="auto">
          <a:xfrm>
            <a:off x="6965950" y="3200400"/>
            <a:ext cx="0" cy="137160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77" name="Line 61"/>
          <p:cNvSpPr>
            <a:spLocks noChangeShapeType="1"/>
          </p:cNvSpPr>
          <p:nvPr/>
        </p:nvSpPr>
        <p:spPr bwMode="auto">
          <a:xfrm>
            <a:off x="5152292" y="4724400"/>
            <a:ext cx="1553308" cy="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83" name="Rectangle 2"/>
          <p:cNvSpPr>
            <a:spLocks noChangeArrowheads="1"/>
          </p:cNvSpPr>
          <p:nvPr/>
        </p:nvSpPr>
        <p:spPr bwMode="auto">
          <a:xfrm>
            <a:off x="71628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0,1</a:t>
            </a:r>
            <a:endParaRPr lang="en-US" sz="1600"/>
          </a:p>
        </p:txBody>
      </p:sp>
      <p:sp>
        <p:nvSpPr>
          <p:cNvPr id="32784" name="Rectangle 3"/>
          <p:cNvSpPr>
            <a:spLocks noChangeArrowheads="1"/>
          </p:cNvSpPr>
          <p:nvPr/>
        </p:nvSpPr>
        <p:spPr bwMode="auto">
          <a:xfrm>
            <a:off x="67056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0,0</a:t>
            </a:r>
            <a:endParaRPr lang="en-US" sz="1600"/>
          </a:p>
        </p:txBody>
      </p:sp>
      <p:sp>
        <p:nvSpPr>
          <p:cNvPr id="32785" name="Rectangle 4"/>
          <p:cNvSpPr>
            <a:spLocks noChangeArrowheads="1"/>
          </p:cNvSpPr>
          <p:nvPr/>
        </p:nvSpPr>
        <p:spPr bwMode="auto">
          <a:xfrm>
            <a:off x="67056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1,0</a:t>
            </a:r>
          </a:p>
        </p:txBody>
      </p:sp>
      <p:sp>
        <p:nvSpPr>
          <p:cNvPr id="32786" name="Rectangle 5"/>
          <p:cNvSpPr>
            <a:spLocks noChangeArrowheads="1"/>
          </p:cNvSpPr>
          <p:nvPr/>
        </p:nvSpPr>
        <p:spPr bwMode="auto">
          <a:xfrm>
            <a:off x="6705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7" name="Rectangle 6"/>
          <p:cNvSpPr>
            <a:spLocks noChangeArrowheads="1"/>
          </p:cNvSpPr>
          <p:nvPr/>
        </p:nvSpPr>
        <p:spPr bwMode="auto">
          <a:xfrm>
            <a:off x="6705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8" name="Rectangle 7"/>
          <p:cNvSpPr>
            <a:spLocks noChangeArrowheads="1"/>
          </p:cNvSpPr>
          <p:nvPr/>
        </p:nvSpPr>
        <p:spPr bwMode="auto">
          <a:xfrm>
            <a:off x="7162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9" name="Rectangle 8"/>
          <p:cNvSpPr>
            <a:spLocks noChangeArrowheads="1"/>
          </p:cNvSpPr>
          <p:nvPr/>
        </p:nvSpPr>
        <p:spPr bwMode="auto">
          <a:xfrm>
            <a:off x="7162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0" name="Rectangle 9"/>
          <p:cNvSpPr>
            <a:spLocks noChangeArrowheads="1"/>
          </p:cNvSpPr>
          <p:nvPr/>
        </p:nvSpPr>
        <p:spPr bwMode="auto">
          <a:xfrm>
            <a:off x="7162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1" name="Rectangle 10"/>
          <p:cNvSpPr>
            <a:spLocks noChangeArrowheads="1"/>
          </p:cNvSpPr>
          <p:nvPr/>
        </p:nvSpPr>
        <p:spPr bwMode="auto">
          <a:xfrm>
            <a:off x="76200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0,2</a:t>
            </a:r>
          </a:p>
        </p:txBody>
      </p:sp>
      <p:sp>
        <p:nvSpPr>
          <p:cNvPr id="32792" name="Rectangle 11"/>
          <p:cNvSpPr>
            <a:spLocks noChangeArrowheads="1"/>
          </p:cNvSpPr>
          <p:nvPr/>
        </p:nvSpPr>
        <p:spPr bwMode="auto">
          <a:xfrm>
            <a:off x="7620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3" name="Rectangle 12"/>
          <p:cNvSpPr>
            <a:spLocks noChangeArrowheads="1"/>
          </p:cNvSpPr>
          <p:nvPr/>
        </p:nvSpPr>
        <p:spPr bwMode="auto">
          <a:xfrm>
            <a:off x="8077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4" name="Rectangle 13"/>
          <p:cNvSpPr>
            <a:spLocks noChangeArrowheads="1"/>
          </p:cNvSpPr>
          <p:nvPr/>
        </p:nvSpPr>
        <p:spPr bwMode="auto">
          <a:xfrm>
            <a:off x="8077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5" name="Rectangle 14"/>
          <p:cNvSpPr>
            <a:spLocks noChangeArrowheads="1"/>
          </p:cNvSpPr>
          <p:nvPr/>
        </p:nvSpPr>
        <p:spPr bwMode="auto">
          <a:xfrm>
            <a:off x="80772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0,3</a:t>
            </a:r>
          </a:p>
        </p:txBody>
      </p:sp>
      <p:sp>
        <p:nvSpPr>
          <p:cNvPr id="32796" name="Rectangle 15"/>
          <p:cNvSpPr>
            <a:spLocks noChangeArrowheads="1"/>
          </p:cNvSpPr>
          <p:nvPr/>
        </p:nvSpPr>
        <p:spPr bwMode="auto">
          <a:xfrm>
            <a:off x="7620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7" name="Rectangle 16"/>
          <p:cNvSpPr>
            <a:spLocks noChangeArrowheads="1"/>
          </p:cNvSpPr>
          <p:nvPr/>
        </p:nvSpPr>
        <p:spPr bwMode="auto">
          <a:xfrm>
            <a:off x="7620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8" name="Rectangle 17"/>
          <p:cNvSpPr>
            <a:spLocks noChangeArrowheads="1"/>
          </p:cNvSpPr>
          <p:nvPr/>
        </p:nvSpPr>
        <p:spPr bwMode="auto">
          <a:xfrm>
            <a:off x="8077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9" name="Rectangle 18"/>
          <p:cNvSpPr>
            <a:spLocks noChangeArrowheads="1"/>
          </p:cNvSpPr>
          <p:nvPr/>
        </p:nvSpPr>
        <p:spPr bwMode="auto">
          <a:xfrm>
            <a:off x="7162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1,1</a:t>
            </a:r>
          </a:p>
        </p:txBody>
      </p:sp>
      <p:sp>
        <p:nvSpPr>
          <p:cNvPr id="32800" name="Rectangle 19"/>
          <p:cNvSpPr>
            <a:spLocks noChangeArrowheads="1"/>
          </p:cNvSpPr>
          <p:nvPr/>
        </p:nvSpPr>
        <p:spPr bwMode="auto">
          <a:xfrm>
            <a:off x="6705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2,0</a:t>
            </a:r>
            <a:endParaRPr lang="en-US" sz="1600"/>
          </a:p>
        </p:txBody>
      </p:sp>
      <p:sp>
        <p:nvSpPr>
          <p:cNvPr id="32801" name="Rectangle 20"/>
          <p:cNvSpPr>
            <a:spLocks noChangeArrowheads="1"/>
          </p:cNvSpPr>
          <p:nvPr/>
        </p:nvSpPr>
        <p:spPr bwMode="auto">
          <a:xfrm>
            <a:off x="7620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2,2</a:t>
            </a:r>
          </a:p>
        </p:txBody>
      </p:sp>
      <p:sp>
        <p:nvSpPr>
          <p:cNvPr id="32802" name="Rectangle 21"/>
          <p:cNvSpPr>
            <a:spLocks noChangeArrowheads="1"/>
          </p:cNvSpPr>
          <p:nvPr/>
        </p:nvSpPr>
        <p:spPr bwMode="auto">
          <a:xfrm>
            <a:off x="8077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2,3</a:t>
            </a:r>
          </a:p>
        </p:txBody>
      </p:sp>
      <p:sp>
        <p:nvSpPr>
          <p:cNvPr id="32803" name="Rectangle 22"/>
          <p:cNvSpPr>
            <a:spLocks noChangeArrowheads="1"/>
          </p:cNvSpPr>
          <p:nvPr/>
        </p:nvSpPr>
        <p:spPr bwMode="auto">
          <a:xfrm>
            <a:off x="7162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2,1</a:t>
            </a:r>
          </a:p>
        </p:txBody>
      </p:sp>
      <p:sp>
        <p:nvSpPr>
          <p:cNvPr id="32804" name="Rectangle 23"/>
          <p:cNvSpPr>
            <a:spLocks noChangeArrowheads="1"/>
          </p:cNvSpPr>
          <p:nvPr/>
        </p:nvSpPr>
        <p:spPr bwMode="auto">
          <a:xfrm>
            <a:off x="8077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1,3</a:t>
            </a:r>
          </a:p>
        </p:txBody>
      </p:sp>
      <p:sp>
        <p:nvSpPr>
          <p:cNvPr id="32805" name="Rectangle 24"/>
          <p:cNvSpPr>
            <a:spLocks noChangeArrowheads="1"/>
          </p:cNvSpPr>
          <p:nvPr/>
        </p:nvSpPr>
        <p:spPr bwMode="auto">
          <a:xfrm>
            <a:off x="7620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1,2</a:t>
            </a:r>
          </a:p>
        </p:txBody>
      </p:sp>
      <p:sp>
        <p:nvSpPr>
          <p:cNvPr id="32806" name="Rectangle 25"/>
          <p:cNvSpPr>
            <a:spLocks noChangeArrowheads="1"/>
          </p:cNvSpPr>
          <p:nvPr/>
        </p:nvSpPr>
        <p:spPr bwMode="auto">
          <a:xfrm>
            <a:off x="6705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7" name="Rectangle 26"/>
          <p:cNvSpPr>
            <a:spLocks noChangeArrowheads="1"/>
          </p:cNvSpPr>
          <p:nvPr/>
        </p:nvSpPr>
        <p:spPr bwMode="auto">
          <a:xfrm>
            <a:off x="7162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8" name="Rectangle 27"/>
          <p:cNvSpPr>
            <a:spLocks noChangeArrowheads="1"/>
          </p:cNvSpPr>
          <p:nvPr/>
        </p:nvSpPr>
        <p:spPr bwMode="auto">
          <a:xfrm>
            <a:off x="8077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9" name="Rectangle 28"/>
          <p:cNvSpPr>
            <a:spLocks noChangeArrowheads="1"/>
          </p:cNvSpPr>
          <p:nvPr/>
        </p:nvSpPr>
        <p:spPr bwMode="auto">
          <a:xfrm>
            <a:off x="7620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0" name="Rectangle 29"/>
          <p:cNvSpPr>
            <a:spLocks noChangeArrowheads="1"/>
          </p:cNvSpPr>
          <p:nvPr/>
        </p:nvSpPr>
        <p:spPr bwMode="auto">
          <a:xfrm>
            <a:off x="6705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3,0</a:t>
            </a:r>
            <a:endParaRPr lang="en-US" sz="1600"/>
          </a:p>
        </p:txBody>
      </p:sp>
      <p:sp>
        <p:nvSpPr>
          <p:cNvPr id="32811" name="Rectangle 30"/>
          <p:cNvSpPr>
            <a:spLocks noChangeArrowheads="1"/>
          </p:cNvSpPr>
          <p:nvPr/>
        </p:nvSpPr>
        <p:spPr bwMode="auto">
          <a:xfrm>
            <a:off x="7620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3,2</a:t>
            </a:r>
          </a:p>
        </p:txBody>
      </p:sp>
      <p:sp>
        <p:nvSpPr>
          <p:cNvPr id="32812" name="Rectangle 31"/>
          <p:cNvSpPr>
            <a:spLocks noChangeArrowheads="1"/>
          </p:cNvSpPr>
          <p:nvPr/>
        </p:nvSpPr>
        <p:spPr bwMode="auto">
          <a:xfrm>
            <a:off x="8077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3,3</a:t>
            </a:r>
          </a:p>
        </p:txBody>
      </p:sp>
      <p:sp>
        <p:nvSpPr>
          <p:cNvPr id="32813" name="Rectangle 32"/>
          <p:cNvSpPr>
            <a:spLocks noChangeArrowheads="1"/>
          </p:cNvSpPr>
          <p:nvPr/>
        </p:nvSpPr>
        <p:spPr bwMode="auto">
          <a:xfrm>
            <a:off x="7162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3,1</a:t>
            </a:r>
          </a:p>
        </p:txBody>
      </p:sp>
      <p:sp>
        <p:nvSpPr>
          <p:cNvPr id="32814" name="Rectangle 33"/>
          <p:cNvSpPr>
            <a:spLocks noChangeArrowheads="1"/>
          </p:cNvSpPr>
          <p:nvPr/>
        </p:nvSpPr>
        <p:spPr bwMode="auto">
          <a:xfrm>
            <a:off x="6705600" y="45720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5" name="Rectangle 37"/>
          <p:cNvSpPr>
            <a:spLocks noChangeArrowheads="1"/>
          </p:cNvSpPr>
          <p:nvPr/>
        </p:nvSpPr>
        <p:spPr bwMode="auto">
          <a:xfrm>
            <a:off x="7620000" y="45720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6" name="Rectangle 39"/>
          <p:cNvSpPr>
            <a:spLocks noChangeArrowheads="1"/>
          </p:cNvSpPr>
          <p:nvPr/>
        </p:nvSpPr>
        <p:spPr bwMode="auto">
          <a:xfrm>
            <a:off x="6705600" y="54864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7" name="Rectangle 40"/>
          <p:cNvSpPr>
            <a:spLocks noChangeArrowheads="1"/>
          </p:cNvSpPr>
          <p:nvPr/>
        </p:nvSpPr>
        <p:spPr bwMode="auto">
          <a:xfrm>
            <a:off x="7620000" y="54864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8" name="Rectangle 2"/>
          <p:cNvSpPr>
            <a:spLocks noChangeArrowheads="1"/>
          </p:cNvSpPr>
          <p:nvPr/>
        </p:nvSpPr>
        <p:spPr bwMode="auto">
          <a:xfrm>
            <a:off x="48768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0,1</a:t>
            </a:r>
            <a:endParaRPr lang="en-US" sz="1600"/>
          </a:p>
        </p:txBody>
      </p:sp>
      <p:sp>
        <p:nvSpPr>
          <p:cNvPr id="32819" name="Rectangle 3"/>
          <p:cNvSpPr>
            <a:spLocks noChangeArrowheads="1"/>
          </p:cNvSpPr>
          <p:nvPr/>
        </p:nvSpPr>
        <p:spPr bwMode="auto">
          <a:xfrm>
            <a:off x="44196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0,0</a:t>
            </a:r>
            <a:endParaRPr lang="en-US" sz="1600"/>
          </a:p>
        </p:txBody>
      </p:sp>
      <p:sp>
        <p:nvSpPr>
          <p:cNvPr id="32820" name="Rectangle 4"/>
          <p:cNvSpPr>
            <a:spLocks noChangeArrowheads="1"/>
          </p:cNvSpPr>
          <p:nvPr/>
        </p:nvSpPr>
        <p:spPr bwMode="auto">
          <a:xfrm>
            <a:off x="44196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1,0</a:t>
            </a:r>
          </a:p>
        </p:txBody>
      </p:sp>
      <p:sp>
        <p:nvSpPr>
          <p:cNvPr id="32821" name="Rectangle 5"/>
          <p:cNvSpPr>
            <a:spLocks noChangeArrowheads="1"/>
          </p:cNvSpPr>
          <p:nvPr/>
        </p:nvSpPr>
        <p:spPr bwMode="auto">
          <a:xfrm>
            <a:off x="4419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2" name="Rectangle 6"/>
          <p:cNvSpPr>
            <a:spLocks noChangeArrowheads="1"/>
          </p:cNvSpPr>
          <p:nvPr/>
        </p:nvSpPr>
        <p:spPr bwMode="auto">
          <a:xfrm>
            <a:off x="4419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3" name="Rectangle 7"/>
          <p:cNvSpPr>
            <a:spLocks noChangeArrowheads="1"/>
          </p:cNvSpPr>
          <p:nvPr/>
        </p:nvSpPr>
        <p:spPr bwMode="auto">
          <a:xfrm>
            <a:off x="4876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4" name="Rectangle 8"/>
          <p:cNvSpPr>
            <a:spLocks noChangeArrowheads="1"/>
          </p:cNvSpPr>
          <p:nvPr/>
        </p:nvSpPr>
        <p:spPr bwMode="auto">
          <a:xfrm>
            <a:off x="4876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5" name="Rectangle 9"/>
          <p:cNvSpPr>
            <a:spLocks noChangeArrowheads="1"/>
          </p:cNvSpPr>
          <p:nvPr/>
        </p:nvSpPr>
        <p:spPr bwMode="auto">
          <a:xfrm>
            <a:off x="4876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6" name="Rectangle 10"/>
          <p:cNvSpPr>
            <a:spLocks noChangeArrowheads="1"/>
          </p:cNvSpPr>
          <p:nvPr/>
        </p:nvSpPr>
        <p:spPr bwMode="auto">
          <a:xfrm>
            <a:off x="53340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0,2</a:t>
            </a:r>
          </a:p>
        </p:txBody>
      </p:sp>
      <p:sp>
        <p:nvSpPr>
          <p:cNvPr id="32827" name="Rectangle 11"/>
          <p:cNvSpPr>
            <a:spLocks noChangeArrowheads="1"/>
          </p:cNvSpPr>
          <p:nvPr/>
        </p:nvSpPr>
        <p:spPr bwMode="auto">
          <a:xfrm>
            <a:off x="5334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8" name="Rectangle 12"/>
          <p:cNvSpPr>
            <a:spLocks noChangeArrowheads="1"/>
          </p:cNvSpPr>
          <p:nvPr/>
        </p:nvSpPr>
        <p:spPr bwMode="auto">
          <a:xfrm>
            <a:off x="5791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9" name="Rectangle 13"/>
          <p:cNvSpPr>
            <a:spLocks noChangeArrowheads="1"/>
          </p:cNvSpPr>
          <p:nvPr/>
        </p:nvSpPr>
        <p:spPr bwMode="auto">
          <a:xfrm>
            <a:off x="5791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0" name="Rectangle 14"/>
          <p:cNvSpPr>
            <a:spLocks noChangeArrowheads="1"/>
          </p:cNvSpPr>
          <p:nvPr/>
        </p:nvSpPr>
        <p:spPr bwMode="auto">
          <a:xfrm>
            <a:off x="57912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M</a:t>
            </a:r>
            <a:r>
              <a:rPr lang="en-US" sz="1600" baseline="-25000" dirty="0"/>
              <a:t>0,3</a:t>
            </a:r>
          </a:p>
        </p:txBody>
      </p:sp>
      <p:sp>
        <p:nvSpPr>
          <p:cNvPr id="32831" name="Rectangle 15"/>
          <p:cNvSpPr>
            <a:spLocks noChangeArrowheads="1"/>
          </p:cNvSpPr>
          <p:nvPr/>
        </p:nvSpPr>
        <p:spPr bwMode="auto">
          <a:xfrm>
            <a:off x="5334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2" name="Rectangle 16"/>
          <p:cNvSpPr>
            <a:spLocks noChangeArrowheads="1"/>
          </p:cNvSpPr>
          <p:nvPr/>
        </p:nvSpPr>
        <p:spPr bwMode="auto">
          <a:xfrm>
            <a:off x="5334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3" name="Rectangle 17"/>
          <p:cNvSpPr>
            <a:spLocks noChangeArrowheads="1"/>
          </p:cNvSpPr>
          <p:nvPr/>
        </p:nvSpPr>
        <p:spPr bwMode="auto">
          <a:xfrm>
            <a:off x="5791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4" name="Rectangle 18"/>
          <p:cNvSpPr>
            <a:spLocks noChangeArrowheads="1"/>
          </p:cNvSpPr>
          <p:nvPr/>
        </p:nvSpPr>
        <p:spPr bwMode="auto">
          <a:xfrm>
            <a:off x="4876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1,1</a:t>
            </a:r>
          </a:p>
        </p:txBody>
      </p:sp>
      <p:sp>
        <p:nvSpPr>
          <p:cNvPr id="32835" name="Rectangle 19"/>
          <p:cNvSpPr>
            <a:spLocks noChangeArrowheads="1"/>
          </p:cNvSpPr>
          <p:nvPr/>
        </p:nvSpPr>
        <p:spPr bwMode="auto">
          <a:xfrm>
            <a:off x="4419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2,0</a:t>
            </a:r>
            <a:endParaRPr lang="en-US" sz="1600"/>
          </a:p>
        </p:txBody>
      </p:sp>
      <p:sp>
        <p:nvSpPr>
          <p:cNvPr id="32836" name="Rectangle 20"/>
          <p:cNvSpPr>
            <a:spLocks noChangeArrowheads="1"/>
          </p:cNvSpPr>
          <p:nvPr/>
        </p:nvSpPr>
        <p:spPr bwMode="auto">
          <a:xfrm>
            <a:off x="5334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2,2</a:t>
            </a:r>
          </a:p>
        </p:txBody>
      </p:sp>
      <p:sp>
        <p:nvSpPr>
          <p:cNvPr id="32837" name="Rectangle 21"/>
          <p:cNvSpPr>
            <a:spLocks noChangeArrowheads="1"/>
          </p:cNvSpPr>
          <p:nvPr/>
        </p:nvSpPr>
        <p:spPr bwMode="auto">
          <a:xfrm>
            <a:off x="5791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2,3</a:t>
            </a:r>
          </a:p>
        </p:txBody>
      </p:sp>
      <p:sp>
        <p:nvSpPr>
          <p:cNvPr id="32838" name="Rectangle 22"/>
          <p:cNvSpPr>
            <a:spLocks noChangeArrowheads="1"/>
          </p:cNvSpPr>
          <p:nvPr/>
        </p:nvSpPr>
        <p:spPr bwMode="auto">
          <a:xfrm>
            <a:off x="4876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2,1</a:t>
            </a:r>
          </a:p>
        </p:txBody>
      </p:sp>
      <p:sp>
        <p:nvSpPr>
          <p:cNvPr id="32839" name="Rectangle 23"/>
          <p:cNvSpPr>
            <a:spLocks noChangeArrowheads="1"/>
          </p:cNvSpPr>
          <p:nvPr/>
        </p:nvSpPr>
        <p:spPr bwMode="auto">
          <a:xfrm>
            <a:off x="5791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1,3</a:t>
            </a:r>
          </a:p>
        </p:txBody>
      </p:sp>
      <p:sp>
        <p:nvSpPr>
          <p:cNvPr id="32840" name="Rectangle 24"/>
          <p:cNvSpPr>
            <a:spLocks noChangeArrowheads="1"/>
          </p:cNvSpPr>
          <p:nvPr/>
        </p:nvSpPr>
        <p:spPr bwMode="auto">
          <a:xfrm>
            <a:off x="5334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1,2</a:t>
            </a:r>
          </a:p>
        </p:txBody>
      </p:sp>
      <p:sp>
        <p:nvSpPr>
          <p:cNvPr id="32841" name="Rectangle 25"/>
          <p:cNvSpPr>
            <a:spLocks noChangeArrowheads="1"/>
          </p:cNvSpPr>
          <p:nvPr/>
        </p:nvSpPr>
        <p:spPr bwMode="auto">
          <a:xfrm>
            <a:off x="4419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2" name="Rectangle 26"/>
          <p:cNvSpPr>
            <a:spLocks noChangeArrowheads="1"/>
          </p:cNvSpPr>
          <p:nvPr/>
        </p:nvSpPr>
        <p:spPr bwMode="auto">
          <a:xfrm>
            <a:off x="4876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3" name="Rectangle 27"/>
          <p:cNvSpPr>
            <a:spLocks noChangeArrowheads="1"/>
          </p:cNvSpPr>
          <p:nvPr/>
        </p:nvSpPr>
        <p:spPr bwMode="auto">
          <a:xfrm>
            <a:off x="5791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4" name="Rectangle 28"/>
          <p:cNvSpPr>
            <a:spLocks noChangeArrowheads="1"/>
          </p:cNvSpPr>
          <p:nvPr/>
        </p:nvSpPr>
        <p:spPr bwMode="auto">
          <a:xfrm>
            <a:off x="5334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5" name="Rectangle 29"/>
          <p:cNvSpPr>
            <a:spLocks noChangeArrowheads="1"/>
          </p:cNvSpPr>
          <p:nvPr/>
        </p:nvSpPr>
        <p:spPr bwMode="auto">
          <a:xfrm>
            <a:off x="4419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3,0</a:t>
            </a:r>
            <a:endParaRPr lang="en-US" sz="1600"/>
          </a:p>
        </p:txBody>
      </p:sp>
      <p:sp>
        <p:nvSpPr>
          <p:cNvPr id="32846" name="Rectangle 30"/>
          <p:cNvSpPr>
            <a:spLocks noChangeArrowheads="1"/>
          </p:cNvSpPr>
          <p:nvPr/>
        </p:nvSpPr>
        <p:spPr bwMode="auto">
          <a:xfrm>
            <a:off x="5334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3,2</a:t>
            </a:r>
          </a:p>
        </p:txBody>
      </p:sp>
      <p:sp>
        <p:nvSpPr>
          <p:cNvPr id="32847" name="Rectangle 31"/>
          <p:cNvSpPr>
            <a:spLocks noChangeArrowheads="1"/>
          </p:cNvSpPr>
          <p:nvPr/>
        </p:nvSpPr>
        <p:spPr bwMode="auto">
          <a:xfrm>
            <a:off x="5791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3,3</a:t>
            </a:r>
          </a:p>
        </p:txBody>
      </p:sp>
      <p:sp>
        <p:nvSpPr>
          <p:cNvPr id="32848" name="Rectangle 32"/>
          <p:cNvSpPr>
            <a:spLocks noChangeArrowheads="1"/>
          </p:cNvSpPr>
          <p:nvPr/>
        </p:nvSpPr>
        <p:spPr bwMode="auto">
          <a:xfrm>
            <a:off x="4876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3,1</a:t>
            </a:r>
          </a:p>
        </p:txBody>
      </p:sp>
      <p:sp>
        <p:nvSpPr>
          <p:cNvPr id="32849" name="Rectangle 2"/>
          <p:cNvSpPr>
            <a:spLocks noChangeArrowheads="1"/>
          </p:cNvSpPr>
          <p:nvPr/>
        </p:nvSpPr>
        <p:spPr bwMode="auto">
          <a:xfrm>
            <a:off x="71628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0,1</a:t>
            </a:r>
            <a:endParaRPr lang="en-US" sz="1600"/>
          </a:p>
        </p:txBody>
      </p:sp>
      <p:sp>
        <p:nvSpPr>
          <p:cNvPr id="32850" name="Rectangle 3"/>
          <p:cNvSpPr>
            <a:spLocks noChangeArrowheads="1"/>
          </p:cNvSpPr>
          <p:nvPr/>
        </p:nvSpPr>
        <p:spPr bwMode="auto">
          <a:xfrm>
            <a:off x="67056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0,0</a:t>
            </a:r>
            <a:endParaRPr lang="en-US" sz="1600"/>
          </a:p>
        </p:txBody>
      </p:sp>
      <p:sp>
        <p:nvSpPr>
          <p:cNvPr id="32851" name="Rectangle 4"/>
          <p:cNvSpPr>
            <a:spLocks noChangeArrowheads="1"/>
          </p:cNvSpPr>
          <p:nvPr/>
        </p:nvSpPr>
        <p:spPr bwMode="auto">
          <a:xfrm>
            <a:off x="67056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1,0</a:t>
            </a:r>
          </a:p>
        </p:txBody>
      </p:sp>
      <p:sp>
        <p:nvSpPr>
          <p:cNvPr id="32852" name="Rectangle 5"/>
          <p:cNvSpPr>
            <a:spLocks noChangeArrowheads="1"/>
          </p:cNvSpPr>
          <p:nvPr/>
        </p:nvSpPr>
        <p:spPr bwMode="auto">
          <a:xfrm>
            <a:off x="67056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3" name="Rectangle 6"/>
          <p:cNvSpPr>
            <a:spLocks noChangeArrowheads="1"/>
          </p:cNvSpPr>
          <p:nvPr/>
        </p:nvSpPr>
        <p:spPr bwMode="auto">
          <a:xfrm>
            <a:off x="67056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4" name="Rectangle 7"/>
          <p:cNvSpPr>
            <a:spLocks noChangeArrowheads="1"/>
          </p:cNvSpPr>
          <p:nvPr/>
        </p:nvSpPr>
        <p:spPr bwMode="auto">
          <a:xfrm>
            <a:off x="71628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5" name="Rectangle 8"/>
          <p:cNvSpPr>
            <a:spLocks noChangeArrowheads="1"/>
          </p:cNvSpPr>
          <p:nvPr/>
        </p:nvSpPr>
        <p:spPr bwMode="auto">
          <a:xfrm>
            <a:off x="71628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6" name="Rectangle 9"/>
          <p:cNvSpPr>
            <a:spLocks noChangeArrowheads="1"/>
          </p:cNvSpPr>
          <p:nvPr/>
        </p:nvSpPr>
        <p:spPr bwMode="auto">
          <a:xfrm>
            <a:off x="71628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7" name="Rectangle 10"/>
          <p:cNvSpPr>
            <a:spLocks noChangeArrowheads="1"/>
          </p:cNvSpPr>
          <p:nvPr/>
        </p:nvSpPr>
        <p:spPr bwMode="auto">
          <a:xfrm>
            <a:off x="76200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0,2</a:t>
            </a:r>
          </a:p>
        </p:txBody>
      </p:sp>
      <p:sp>
        <p:nvSpPr>
          <p:cNvPr id="32858" name="Rectangle 11"/>
          <p:cNvSpPr>
            <a:spLocks noChangeArrowheads="1"/>
          </p:cNvSpPr>
          <p:nvPr/>
        </p:nvSpPr>
        <p:spPr bwMode="auto">
          <a:xfrm>
            <a:off x="76200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9" name="Rectangle 12"/>
          <p:cNvSpPr>
            <a:spLocks noChangeArrowheads="1"/>
          </p:cNvSpPr>
          <p:nvPr/>
        </p:nvSpPr>
        <p:spPr bwMode="auto">
          <a:xfrm>
            <a:off x="80772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0" name="Rectangle 13"/>
          <p:cNvSpPr>
            <a:spLocks noChangeArrowheads="1"/>
          </p:cNvSpPr>
          <p:nvPr/>
        </p:nvSpPr>
        <p:spPr bwMode="auto">
          <a:xfrm>
            <a:off x="80772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1" name="Rectangle 14"/>
          <p:cNvSpPr>
            <a:spLocks noChangeArrowheads="1"/>
          </p:cNvSpPr>
          <p:nvPr/>
        </p:nvSpPr>
        <p:spPr bwMode="auto">
          <a:xfrm>
            <a:off x="80772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0,3</a:t>
            </a:r>
          </a:p>
        </p:txBody>
      </p:sp>
      <p:sp>
        <p:nvSpPr>
          <p:cNvPr id="32862" name="Rectangle 15"/>
          <p:cNvSpPr>
            <a:spLocks noChangeArrowheads="1"/>
          </p:cNvSpPr>
          <p:nvPr/>
        </p:nvSpPr>
        <p:spPr bwMode="auto">
          <a:xfrm>
            <a:off x="76200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3" name="Rectangle 16"/>
          <p:cNvSpPr>
            <a:spLocks noChangeArrowheads="1"/>
          </p:cNvSpPr>
          <p:nvPr/>
        </p:nvSpPr>
        <p:spPr bwMode="auto">
          <a:xfrm>
            <a:off x="76200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4" name="Rectangle 17"/>
          <p:cNvSpPr>
            <a:spLocks noChangeArrowheads="1"/>
          </p:cNvSpPr>
          <p:nvPr/>
        </p:nvSpPr>
        <p:spPr bwMode="auto">
          <a:xfrm>
            <a:off x="80772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5" name="Rectangle 18"/>
          <p:cNvSpPr>
            <a:spLocks noChangeArrowheads="1"/>
          </p:cNvSpPr>
          <p:nvPr/>
        </p:nvSpPr>
        <p:spPr bwMode="auto">
          <a:xfrm>
            <a:off x="71628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1,1</a:t>
            </a:r>
          </a:p>
        </p:txBody>
      </p:sp>
      <p:sp>
        <p:nvSpPr>
          <p:cNvPr id="32866" name="Rectangle 19"/>
          <p:cNvSpPr>
            <a:spLocks noChangeArrowheads="1"/>
          </p:cNvSpPr>
          <p:nvPr/>
        </p:nvSpPr>
        <p:spPr bwMode="auto">
          <a:xfrm>
            <a:off x="67056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2,0</a:t>
            </a:r>
            <a:endParaRPr lang="en-US" sz="1600"/>
          </a:p>
        </p:txBody>
      </p:sp>
      <p:sp>
        <p:nvSpPr>
          <p:cNvPr id="32867" name="Rectangle 20"/>
          <p:cNvSpPr>
            <a:spLocks noChangeArrowheads="1"/>
          </p:cNvSpPr>
          <p:nvPr/>
        </p:nvSpPr>
        <p:spPr bwMode="auto">
          <a:xfrm>
            <a:off x="76200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2,2</a:t>
            </a:r>
          </a:p>
        </p:txBody>
      </p:sp>
      <p:sp>
        <p:nvSpPr>
          <p:cNvPr id="32868" name="Rectangle 21"/>
          <p:cNvSpPr>
            <a:spLocks noChangeArrowheads="1"/>
          </p:cNvSpPr>
          <p:nvPr/>
        </p:nvSpPr>
        <p:spPr bwMode="auto">
          <a:xfrm>
            <a:off x="80772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2,3</a:t>
            </a:r>
          </a:p>
        </p:txBody>
      </p:sp>
      <p:sp>
        <p:nvSpPr>
          <p:cNvPr id="32869" name="Rectangle 22"/>
          <p:cNvSpPr>
            <a:spLocks noChangeArrowheads="1"/>
          </p:cNvSpPr>
          <p:nvPr/>
        </p:nvSpPr>
        <p:spPr bwMode="auto">
          <a:xfrm>
            <a:off x="71628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2,1</a:t>
            </a:r>
          </a:p>
        </p:txBody>
      </p:sp>
      <p:sp>
        <p:nvSpPr>
          <p:cNvPr id="32870" name="Rectangle 23"/>
          <p:cNvSpPr>
            <a:spLocks noChangeArrowheads="1"/>
          </p:cNvSpPr>
          <p:nvPr/>
        </p:nvSpPr>
        <p:spPr bwMode="auto">
          <a:xfrm>
            <a:off x="80772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1,3</a:t>
            </a:r>
          </a:p>
        </p:txBody>
      </p:sp>
      <p:sp>
        <p:nvSpPr>
          <p:cNvPr id="32871" name="Rectangle 24"/>
          <p:cNvSpPr>
            <a:spLocks noChangeArrowheads="1"/>
          </p:cNvSpPr>
          <p:nvPr/>
        </p:nvSpPr>
        <p:spPr bwMode="auto">
          <a:xfrm>
            <a:off x="76200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1,2</a:t>
            </a:r>
          </a:p>
        </p:txBody>
      </p:sp>
      <p:sp>
        <p:nvSpPr>
          <p:cNvPr id="32872" name="Rectangle 25"/>
          <p:cNvSpPr>
            <a:spLocks noChangeArrowheads="1"/>
          </p:cNvSpPr>
          <p:nvPr/>
        </p:nvSpPr>
        <p:spPr bwMode="auto">
          <a:xfrm>
            <a:off x="67056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3" name="Rectangle 26"/>
          <p:cNvSpPr>
            <a:spLocks noChangeArrowheads="1"/>
          </p:cNvSpPr>
          <p:nvPr/>
        </p:nvSpPr>
        <p:spPr bwMode="auto">
          <a:xfrm>
            <a:off x="71628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4" name="Rectangle 27"/>
          <p:cNvSpPr>
            <a:spLocks noChangeArrowheads="1"/>
          </p:cNvSpPr>
          <p:nvPr/>
        </p:nvSpPr>
        <p:spPr bwMode="auto">
          <a:xfrm>
            <a:off x="80772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5" name="Rectangle 28"/>
          <p:cNvSpPr>
            <a:spLocks noChangeArrowheads="1"/>
          </p:cNvSpPr>
          <p:nvPr/>
        </p:nvSpPr>
        <p:spPr bwMode="auto">
          <a:xfrm>
            <a:off x="76200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6" name="Rectangle 29"/>
          <p:cNvSpPr>
            <a:spLocks noChangeArrowheads="1"/>
          </p:cNvSpPr>
          <p:nvPr/>
        </p:nvSpPr>
        <p:spPr bwMode="auto">
          <a:xfrm>
            <a:off x="67056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3,0</a:t>
            </a:r>
            <a:endParaRPr lang="en-US" sz="1600"/>
          </a:p>
        </p:txBody>
      </p:sp>
      <p:sp>
        <p:nvSpPr>
          <p:cNvPr id="32877" name="Rectangle 30"/>
          <p:cNvSpPr>
            <a:spLocks noChangeArrowheads="1"/>
          </p:cNvSpPr>
          <p:nvPr/>
        </p:nvSpPr>
        <p:spPr bwMode="auto">
          <a:xfrm>
            <a:off x="76200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3,2</a:t>
            </a:r>
          </a:p>
        </p:txBody>
      </p:sp>
      <p:sp>
        <p:nvSpPr>
          <p:cNvPr id="32878" name="Rectangle 31"/>
          <p:cNvSpPr>
            <a:spLocks noChangeArrowheads="1"/>
          </p:cNvSpPr>
          <p:nvPr/>
        </p:nvSpPr>
        <p:spPr bwMode="auto">
          <a:xfrm>
            <a:off x="80772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3,3</a:t>
            </a:r>
          </a:p>
        </p:txBody>
      </p:sp>
      <p:sp>
        <p:nvSpPr>
          <p:cNvPr id="32879" name="Rectangle 32"/>
          <p:cNvSpPr>
            <a:spLocks noChangeArrowheads="1"/>
          </p:cNvSpPr>
          <p:nvPr/>
        </p:nvSpPr>
        <p:spPr bwMode="auto">
          <a:xfrm>
            <a:off x="71628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3,1</a:t>
            </a:r>
          </a:p>
        </p:txBody>
      </p:sp>
      <p:sp>
        <p:nvSpPr>
          <p:cNvPr id="32880" name="TextBox 116"/>
          <p:cNvSpPr txBox="1">
            <a:spLocks noChangeArrowheads="1"/>
          </p:cNvSpPr>
          <p:nvPr/>
        </p:nvSpPr>
        <p:spPr bwMode="auto">
          <a:xfrm>
            <a:off x="2514600" y="4572000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Row = 0</a:t>
            </a:r>
          </a:p>
        </p:txBody>
      </p:sp>
      <p:sp>
        <p:nvSpPr>
          <p:cNvPr id="32881" name="TextBox 117"/>
          <p:cNvSpPr txBox="1">
            <a:spLocks noChangeArrowheads="1"/>
          </p:cNvSpPr>
          <p:nvPr/>
        </p:nvSpPr>
        <p:spPr bwMode="auto">
          <a:xfrm>
            <a:off x="2514600" y="5029200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Row = 1</a:t>
            </a:r>
          </a:p>
        </p:txBody>
      </p:sp>
      <p:sp>
        <p:nvSpPr>
          <p:cNvPr id="127" name="Title 1"/>
          <p:cNvSpPr>
            <a:spLocks noGrp="1"/>
          </p:cNvSpPr>
          <p:nvPr>
            <p:ph type="title"/>
          </p:nvPr>
        </p:nvSpPr>
        <p:spPr>
          <a:xfrm>
            <a:off x="419100" y="-3235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Work for Block (0,0) Thread(0,0)</a:t>
            </a:r>
          </a:p>
        </p:txBody>
      </p:sp>
      <p:sp>
        <p:nvSpPr>
          <p:cNvPr id="2" name="矩形 1"/>
          <p:cNvSpPr/>
          <p:nvPr/>
        </p:nvSpPr>
        <p:spPr>
          <a:xfrm>
            <a:off x="419100" y="1288266"/>
            <a:ext cx="46474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LTStd-Roman"/>
              </a:rPr>
              <a:t>During the 1</a:t>
            </a:r>
            <a:r>
              <a:rPr lang="en-US" altLang="zh-CN" sz="2400" baseline="30000" dirty="0">
                <a:latin typeface="TimesLTStd-Roman"/>
              </a:rPr>
              <a:t>st</a:t>
            </a:r>
            <a:r>
              <a:rPr lang="en-US" altLang="zh-CN" sz="1000" dirty="0">
                <a:latin typeface="TimesLTStd-Roman"/>
              </a:rPr>
              <a:t> </a:t>
            </a:r>
            <a:r>
              <a:rPr lang="en-US" altLang="zh-CN" sz="2400" dirty="0">
                <a:latin typeface="TimesLTStd-Roman"/>
              </a:rPr>
              <a:t>iteration (</a:t>
            </a:r>
            <a:r>
              <a:rPr lang="en-US" altLang="zh-CN" dirty="0">
                <a:latin typeface="LetterGothicStd"/>
              </a:rPr>
              <a:t>k=1</a:t>
            </a:r>
            <a:r>
              <a:rPr lang="en-US" altLang="zh-CN" sz="2400" dirty="0">
                <a:latin typeface="TimesLTStd-Roman"/>
              </a:rPr>
              <a:t>):</a:t>
            </a:r>
          </a:p>
          <a:p>
            <a:endParaRPr lang="zh-CN" altLang="en-US" sz="2400" dirty="0"/>
          </a:p>
        </p:txBody>
      </p:sp>
      <p:sp>
        <p:nvSpPr>
          <p:cNvPr id="3" name="矩形 2"/>
          <p:cNvSpPr/>
          <p:nvPr/>
        </p:nvSpPr>
        <p:spPr>
          <a:xfrm>
            <a:off x="785869" y="1942607"/>
            <a:ext cx="35702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LetterGothicStd"/>
              </a:rPr>
              <a:t>Row*</a:t>
            </a:r>
            <a:r>
              <a:rPr lang="en-US" altLang="zh-CN" dirty="0" err="1">
                <a:latin typeface="LetterGothicStd"/>
              </a:rPr>
              <a:t>Width+k</a:t>
            </a:r>
            <a:r>
              <a:rPr lang="en-US" altLang="zh-CN" dirty="0">
                <a:latin typeface="LetterGothicStd"/>
              </a:rPr>
              <a:t> </a:t>
            </a:r>
            <a:r>
              <a:rPr lang="en-US" altLang="zh-CN" sz="2400" dirty="0">
                <a:latin typeface="STIXGeneral-Regular"/>
              </a:rPr>
              <a:t>= </a:t>
            </a:r>
            <a:r>
              <a:rPr lang="en-US" altLang="zh-CN" sz="2400" dirty="0">
                <a:latin typeface="TimesLTStd-Roman"/>
              </a:rPr>
              <a:t>0*4 </a:t>
            </a:r>
            <a:r>
              <a:rPr lang="en-US" altLang="zh-CN" sz="2400" dirty="0">
                <a:latin typeface="STIXGeneral-Regular"/>
              </a:rPr>
              <a:t>+ </a:t>
            </a:r>
            <a:r>
              <a:rPr lang="en-US" altLang="zh-CN" sz="2400" dirty="0">
                <a:latin typeface="TimesLTStd-Roman"/>
              </a:rPr>
              <a:t>1 </a:t>
            </a:r>
            <a:r>
              <a:rPr lang="en-US" altLang="zh-CN" sz="2400" dirty="0">
                <a:latin typeface="STIXGeneral-Regular"/>
              </a:rPr>
              <a:t>= </a:t>
            </a:r>
            <a:r>
              <a:rPr lang="en-US" altLang="zh-CN" sz="2400" dirty="0">
                <a:latin typeface="TimesLTStd-Roman"/>
              </a:rPr>
              <a:t>1</a:t>
            </a:r>
            <a:endParaRPr lang="zh-CN" altLang="en-US" sz="2400" dirty="0"/>
          </a:p>
        </p:txBody>
      </p:sp>
      <p:sp>
        <p:nvSpPr>
          <p:cNvPr id="4" name="矩形 3"/>
          <p:cNvSpPr/>
          <p:nvPr/>
        </p:nvSpPr>
        <p:spPr>
          <a:xfrm>
            <a:off x="792732" y="2402040"/>
            <a:ext cx="35702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LetterGothicStd"/>
              </a:rPr>
              <a:t>k*</a:t>
            </a:r>
            <a:r>
              <a:rPr lang="en-US" altLang="zh-CN" dirty="0" err="1">
                <a:latin typeface="LetterGothicStd"/>
              </a:rPr>
              <a:t>Width+Col</a:t>
            </a:r>
            <a:r>
              <a:rPr lang="en-US" altLang="zh-CN" dirty="0">
                <a:latin typeface="LetterGothicStd"/>
              </a:rPr>
              <a:t> </a:t>
            </a:r>
            <a:r>
              <a:rPr lang="en-US" altLang="zh-CN" sz="2400" dirty="0">
                <a:latin typeface="STIXGeneral-Regular"/>
              </a:rPr>
              <a:t>= </a:t>
            </a:r>
            <a:r>
              <a:rPr lang="en-US" altLang="zh-CN" sz="2400" dirty="0">
                <a:latin typeface="TimesLTStd-Roman"/>
              </a:rPr>
              <a:t>1*4 </a:t>
            </a:r>
            <a:r>
              <a:rPr lang="en-US" altLang="zh-CN" sz="2400" dirty="0">
                <a:latin typeface="STIXGeneral-Regular"/>
              </a:rPr>
              <a:t>+ </a:t>
            </a:r>
            <a:r>
              <a:rPr lang="en-US" altLang="zh-CN" sz="2400" dirty="0">
                <a:latin typeface="TimesLTStd-Roman"/>
              </a:rPr>
              <a:t>0 </a:t>
            </a:r>
            <a:r>
              <a:rPr lang="en-US" altLang="zh-CN" sz="2400" dirty="0">
                <a:latin typeface="STIXGeneral-Regular"/>
              </a:rPr>
              <a:t>= </a:t>
            </a:r>
            <a:r>
              <a:rPr lang="en-US" altLang="zh-CN" sz="2400" dirty="0">
                <a:latin typeface="TimesLTStd-Roman"/>
              </a:rPr>
              <a:t>4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423680" y="3027254"/>
            <a:ext cx="554629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TimesLTStd-Roman"/>
              </a:rPr>
              <a:t>Therefore, we are accessing </a:t>
            </a:r>
            <a:r>
              <a:rPr lang="en-US" altLang="zh-CN" sz="1600" dirty="0">
                <a:latin typeface="LetterGothicStd"/>
              </a:rPr>
              <a:t>M[1] </a:t>
            </a:r>
            <a:r>
              <a:rPr lang="en-US" altLang="zh-CN" sz="2000" dirty="0">
                <a:latin typeface="TimesLTStd-Roman"/>
              </a:rPr>
              <a:t>and </a:t>
            </a:r>
            <a:r>
              <a:rPr lang="en-US" altLang="zh-CN" sz="1600" dirty="0">
                <a:latin typeface="LetterGothicStd"/>
              </a:rPr>
              <a:t>N[4]</a:t>
            </a:r>
            <a:r>
              <a:rPr lang="en-US" altLang="zh-CN" sz="2000" dirty="0">
                <a:latin typeface="TimesLTStd-Roman"/>
              </a:rPr>
              <a:t>, which are the 1D equivalent of </a:t>
            </a:r>
            <a:r>
              <a:rPr lang="en-US" altLang="zh-CN" dirty="0">
                <a:latin typeface="LetterGothicStd"/>
              </a:rPr>
              <a:t>M</a:t>
            </a:r>
            <a:r>
              <a:rPr lang="en-US" altLang="zh-CN" sz="1000" dirty="0">
                <a:latin typeface="TimesLTStd-Roman"/>
              </a:rPr>
              <a:t>0,1</a:t>
            </a:r>
            <a:r>
              <a:rPr lang="en-US" altLang="zh-CN" sz="900" dirty="0">
                <a:latin typeface="TimesLTStd-Roman"/>
              </a:rPr>
              <a:t> </a:t>
            </a:r>
            <a:r>
              <a:rPr lang="en-US" altLang="zh-CN" sz="2000" dirty="0">
                <a:latin typeface="TimesLTStd-Roman"/>
              </a:rPr>
              <a:t>and </a:t>
            </a:r>
            <a:r>
              <a:rPr lang="en-US" altLang="zh-CN" dirty="0">
                <a:latin typeface="LetterGothicStd"/>
              </a:rPr>
              <a:t>N</a:t>
            </a:r>
            <a:r>
              <a:rPr lang="en-US" altLang="zh-CN" sz="1000" dirty="0">
                <a:latin typeface="TimesLTStd-Roman"/>
              </a:rPr>
              <a:t>1,0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757396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TextBox 118"/>
          <p:cNvSpPr txBox="1">
            <a:spLocks noChangeArrowheads="1"/>
          </p:cNvSpPr>
          <p:nvPr/>
        </p:nvSpPr>
        <p:spPr bwMode="auto">
          <a:xfrm rot="5400000">
            <a:off x="6250782" y="1674018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Col = 0</a:t>
            </a:r>
          </a:p>
        </p:txBody>
      </p:sp>
      <p:sp>
        <p:nvSpPr>
          <p:cNvPr id="32772" name="TextBox 119"/>
          <p:cNvSpPr txBox="1">
            <a:spLocks noChangeArrowheads="1"/>
          </p:cNvSpPr>
          <p:nvPr/>
        </p:nvSpPr>
        <p:spPr bwMode="auto">
          <a:xfrm rot="5400000">
            <a:off x="6631782" y="1674018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Col = 1</a:t>
            </a:r>
          </a:p>
        </p:txBody>
      </p:sp>
      <p:sp>
        <p:nvSpPr>
          <p:cNvPr id="32773" name="Line 60"/>
          <p:cNvSpPr>
            <a:spLocks noChangeShapeType="1"/>
          </p:cNvSpPr>
          <p:nvPr/>
        </p:nvSpPr>
        <p:spPr bwMode="auto">
          <a:xfrm>
            <a:off x="6965950" y="3622430"/>
            <a:ext cx="0" cy="949569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77" name="Line 61"/>
          <p:cNvSpPr>
            <a:spLocks noChangeShapeType="1"/>
          </p:cNvSpPr>
          <p:nvPr/>
        </p:nvSpPr>
        <p:spPr bwMode="auto">
          <a:xfrm>
            <a:off x="5574322" y="4724400"/>
            <a:ext cx="1131277" cy="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83" name="Rectangle 2"/>
          <p:cNvSpPr>
            <a:spLocks noChangeArrowheads="1"/>
          </p:cNvSpPr>
          <p:nvPr/>
        </p:nvSpPr>
        <p:spPr bwMode="auto">
          <a:xfrm>
            <a:off x="71628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0,1</a:t>
            </a:r>
            <a:endParaRPr lang="en-US" sz="1600"/>
          </a:p>
        </p:txBody>
      </p:sp>
      <p:sp>
        <p:nvSpPr>
          <p:cNvPr id="32784" name="Rectangle 3"/>
          <p:cNvSpPr>
            <a:spLocks noChangeArrowheads="1"/>
          </p:cNvSpPr>
          <p:nvPr/>
        </p:nvSpPr>
        <p:spPr bwMode="auto">
          <a:xfrm>
            <a:off x="67056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0,0</a:t>
            </a:r>
            <a:endParaRPr lang="en-US" sz="1600"/>
          </a:p>
        </p:txBody>
      </p:sp>
      <p:sp>
        <p:nvSpPr>
          <p:cNvPr id="32785" name="Rectangle 4"/>
          <p:cNvSpPr>
            <a:spLocks noChangeArrowheads="1"/>
          </p:cNvSpPr>
          <p:nvPr/>
        </p:nvSpPr>
        <p:spPr bwMode="auto">
          <a:xfrm>
            <a:off x="67056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1,0</a:t>
            </a:r>
          </a:p>
        </p:txBody>
      </p:sp>
      <p:sp>
        <p:nvSpPr>
          <p:cNvPr id="32786" name="Rectangle 5"/>
          <p:cNvSpPr>
            <a:spLocks noChangeArrowheads="1"/>
          </p:cNvSpPr>
          <p:nvPr/>
        </p:nvSpPr>
        <p:spPr bwMode="auto">
          <a:xfrm>
            <a:off x="6705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7" name="Rectangle 6"/>
          <p:cNvSpPr>
            <a:spLocks noChangeArrowheads="1"/>
          </p:cNvSpPr>
          <p:nvPr/>
        </p:nvSpPr>
        <p:spPr bwMode="auto">
          <a:xfrm>
            <a:off x="6705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8" name="Rectangle 7"/>
          <p:cNvSpPr>
            <a:spLocks noChangeArrowheads="1"/>
          </p:cNvSpPr>
          <p:nvPr/>
        </p:nvSpPr>
        <p:spPr bwMode="auto">
          <a:xfrm>
            <a:off x="7162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9" name="Rectangle 8"/>
          <p:cNvSpPr>
            <a:spLocks noChangeArrowheads="1"/>
          </p:cNvSpPr>
          <p:nvPr/>
        </p:nvSpPr>
        <p:spPr bwMode="auto">
          <a:xfrm>
            <a:off x="7162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0" name="Rectangle 9"/>
          <p:cNvSpPr>
            <a:spLocks noChangeArrowheads="1"/>
          </p:cNvSpPr>
          <p:nvPr/>
        </p:nvSpPr>
        <p:spPr bwMode="auto">
          <a:xfrm>
            <a:off x="7162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1" name="Rectangle 10"/>
          <p:cNvSpPr>
            <a:spLocks noChangeArrowheads="1"/>
          </p:cNvSpPr>
          <p:nvPr/>
        </p:nvSpPr>
        <p:spPr bwMode="auto">
          <a:xfrm>
            <a:off x="76200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0,2</a:t>
            </a:r>
          </a:p>
        </p:txBody>
      </p:sp>
      <p:sp>
        <p:nvSpPr>
          <p:cNvPr id="32792" name="Rectangle 11"/>
          <p:cNvSpPr>
            <a:spLocks noChangeArrowheads="1"/>
          </p:cNvSpPr>
          <p:nvPr/>
        </p:nvSpPr>
        <p:spPr bwMode="auto">
          <a:xfrm>
            <a:off x="7620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3" name="Rectangle 12"/>
          <p:cNvSpPr>
            <a:spLocks noChangeArrowheads="1"/>
          </p:cNvSpPr>
          <p:nvPr/>
        </p:nvSpPr>
        <p:spPr bwMode="auto">
          <a:xfrm>
            <a:off x="8077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4" name="Rectangle 13"/>
          <p:cNvSpPr>
            <a:spLocks noChangeArrowheads="1"/>
          </p:cNvSpPr>
          <p:nvPr/>
        </p:nvSpPr>
        <p:spPr bwMode="auto">
          <a:xfrm>
            <a:off x="8077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5" name="Rectangle 14"/>
          <p:cNvSpPr>
            <a:spLocks noChangeArrowheads="1"/>
          </p:cNvSpPr>
          <p:nvPr/>
        </p:nvSpPr>
        <p:spPr bwMode="auto">
          <a:xfrm>
            <a:off x="80772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0,3</a:t>
            </a:r>
          </a:p>
        </p:txBody>
      </p:sp>
      <p:sp>
        <p:nvSpPr>
          <p:cNvPr id="32796" name="Rectangle 15"/>
          <p:cNvSpPr>
            <a:spLocks noChangeArrowheads="1"/>
          </p:cNvSpPr>
          <p:nvPr/>
        </p:nvSpPr>
        <p:spPr bwMode="auto">
          <a:xfrm>
            <a:off x="7620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7" name="Rectangle 16"/>
          <p:cNvSpPr>
            <a:spLocks noChangeArrowheads="1"/>
          </p:cNvSpPr>
          <p:nvPr/>
        </p:nvSpPr>
        <p:spPr bwMode="auto">
          <a:xfrm>
            <a:off x="7620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8" name="Rectangle 17"/>
          <p:cNvSpPr>
            <a:spLocks noChangeArrowheads="1"/>
          </p:cNvSpPr>
          <p:nvPr/>
        </p:nvSpPr>
        <p:spPr bwMode="auto">
          <a:xfrm>
            <a:off x="8077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9" name="Rectangle 18"/>
          <p:cNvSpPr>
            <a:spLocks noChangeArrowheads="1"/>
          </p:cNvSpPr>
          <p:nvPr/>
        </p:nvSpPr>
        <p:spPr bwMode="auto">
          <a:xfrm>
            <a:off x="7162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1,1</a:t>
            </a:r>
          </a:p>
        </p:txBody>
      </p:sp>
      <p:sp>
        <p:nvSpPr>
          <p:cNvPr id="32800" name="Rectangle 19"/>
          <p:cNvSpPr>
            <a:spLocks noChangeArrowheads="1"/>
          </p:cNvSpPr>
          <p:nvPr/>
        </p:nvSpPr>
        <p:spPr bwMode="auto">
          <a:xfrm>
            <a:off x="6705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2,0</a:t>
            </a:r>
            <a:endParaRPr lang="en-US" sz="1600"/>
          </a:p>
        </p:txBody>
      </p:sp>
      <p:sp>
        <p:nvSpPr>
          <p:cNvPr id="32801" name="Rectangle 20"/>
          <p:cNvSpPr>
            <a:spLocks noChangeArrowheads="1"/>
          </p:cNvSpPr>
          <p:nvPr/>
        </p:nvSpPr>
        <p:spPr bwMode="auto">
          <a:xfrm>
            <a:off x="7620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2,2</a:t>
            </a:r>
          </a:p>
        </p:txBody>
      </p:sp>
      <p:sp>
        <p:nvSpPr>
          <p:cNvPr id="32802" name="Rectangle 21"/>
          <p:cNvSpPr>
            <a:spLocks noChangeArrowheads="1"/>
          </p:cNvSpPr>
          <p:nvPr/>
        </p:nvSpPr>
        <p:spPr bwMode="auto">
          <a:xfrm>
            <a:off x="8077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2,3</a:t>
            </a:r>
          </a:p>
        </p:txBody>
      </p:sp>
      <p:sp>
        <p:nvSpPr>
          <p:cNvPr id="32803" name="Rectangle 22"/>
          <p:cNvSpPr>
            <a:spLocks noChangeArrowheads="1"/>
          </p:cNvSpPr>
          <p:nvPr/>
        </p:nvSpPr>
        <p:spPr bwMode="auto">
          <a:xfrm>
            <a:off x="7162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2,1</a:t>
            </a:r>
          </a:p>
        </p:txBody>
      </p:sp>
      <p:sp>
        <p:nvSpPr>
          <p:cNvPr id="32804" name="Rectangle 23"/>
          <p:cNvSpPr>
            <a:spLocks noChangeArrowheads="1"/>
          </p:cNvSpPr>
          <p:nvPr/>
        </p:nvSpPr>
        <p:spPr bwMode="auto">
          <a:xfrm>
            <a:off x="8077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1,3</a:t>
            </a:r>
          </a:p>
        </p:txBody>
      </p:sp>
      <p:sp>
        <p:nvSpPr>
          <p:cNvPr id="32805" name="Rectangle 24"/>
          <p:cNvSpPr>
            <a:spLocks noChangeArrowheads="1"/>
          </p:cNvSpPr>
          <p:nvPr/>
        </p:nvSpPr>
        <p:spPr bwMode="auto">
          <a:xfrm>
            <a:off x="7620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1,2</a:t>
            </a:r>
          </a:p>
        </p:txBody>
      </p:sp>
      <p:sp>
        <p:nvSpPr>
          <p:cNvPr id="32806" name="Rectangle 25"/>
          <p:cNvSpPr>
            <a:spLocks noChangeArrowheads="1"/>
          </p:cNvSpPr>
          <p:nvPr/>
        </p:nvSpPr>
        <p:spPr bwMode="auto">
          <a:xfrm>
            <a:off x="6705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7" name="Rectangle 26"/>
          <p:cNvSpPr>
            <a:spLocks noChangeArrowheads="1"/>
          </p:cNvSpPr>
          <p:nvPr/>
        </p:nvSpPr>
        <p:spPr bwMode="auto">
          <a:xfrm>
            <a:off x="7162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8" name="Rectangle 27"/>
          <p:cNvSpPr>
            <a:spLocks noChangeArrowheads="1"/>
          </p:cNvSpPr>
          <p:nvPr/>
        </p:nvSpPr>
        <p:spPr bwMode="auto">
          <a:xfrm>
            <a:off x="8077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9" name="Rectangle 28"/>
          <p:cNvSpPr>
            <a:spLocks noChangeArrowheads="1"/>
          </p:cNvSpPr>
          <p:nvPr/>
        </p:nvSpPr>
        <p:spPr bwMode="auto">
          <a:xfrm>
            <a:off x="7620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0" name="Rectangle 29"/>
          <p:cNvSpPr>
            <a:spLocks noChangeArrowheads="1"/>
          </p:cNvSpPr>
          <p:nvPr/>
        </p:nvSpPr>
        <p:spPr bwMode="auto">
          <a:xfrm>
            <a:off x="6705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3,0</a:t>
            </a:r>
            <a:endParaRPr lang="en-US" sz="1600"/>
          </a:p>
        </p:txBody>
      </p:sp>
      <p:sp>
        <p:nvSpPr>
          <p:cNvPr id="32811" name="Rectangle 30"/>
          <p:cNvSpPr>
            <a:spLocks noChangeArrowheads="1"/>
          </p:cNvSpPr>
          <p:nvPr/>
        </p:nvSpPr>
        <p:spPr bwMode="auto">
          <a:xfrm>
            <a:off x="7620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3,2</a:t>
            </a:r>
          </a:p>
        </p:txBody>
      </p:sp>
      <p:sp>
        <p:nvSpPr>
          <p:cNvPr id="32812" name="Rectangle 31"/>
          <p:cNvSpPr>
            <a:spLocks noChangeArrowheads="1"/>
          </p:cNvSpPr>
          <p:nvPr/>
        </p:nvSpPr>
        <p:spPr bwMode="auto">
          <a:xfrm>
            <a:off x="8077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3,3</a:t>
            </a:r>
          </a:p>
        </p:txBody>
      </p:sp>
      <p:sp>
        <p:nvSpPr>
          <p:cNvPr id="32813" name="Rectangle 32"/>
          <p:cNvSpPr>
            <a:spLocks noChangeArrowheads="1"/>
          </p:cNvSpPr>
          <p:nvPr/>
        </p:nvSpPr>
        <p:spPr bwMode="auto">
          <a:xfrm>
            <a:off x="7162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3,1</a:t>
            </a:r>
          </a:p>
        </p:txBody>
      </p:sp>
      <p:sp>
        <p:nvSpPr>
          <p:cNvPr id="32814" name="Rectangle 33"/>
          <p:cNvSpPr>
            <a:spLocks noChangeArrowheads="1"/>
          </p:cNvSpPr>
          <p:nvPr/>
        </p:nvSpPr>
        <p:spPr bwMode="auto">
          <a:xfrm>
            <a:off x="6705600" y="45720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5" name="Rectangle 37"/>
          <p:cNvSpPr>
            <a:spLocks noChangeArrowheads="1"/>
          </p:cNvSpPr>
          <p:nvPr/>
        </p:nvSpPr>
        <p:spPr bwMode="auto">
          <a:xfrm>
            <a:off x="7620000" y="45720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6" name="Rectangle 39"/>
          <p:cNvSpPr>
            <a:spLocks noChangeArrowheads="1"/>
          </p:cNvSpPr>
          <p:nvPr/>
        </p:nvSpPr>
        <p:spPr bwMode="auto">
          <a:xfrm>
            <a:off x="6705600" y="54864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7" name="Rectangle 40"/>
          <p:cNvSpPr>
            <a:spLocks noChangeArrowheads="1"/>
          </p:cNvSpPr>
          <p:nvPr/>
        </p:nvSpPr>
        <p:spPr bwMode="auto">
          <a:xfrm>
            <a:off x="7620000" y="54864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8" name="Rectangle 2"/>
          <p:cNvSpPr>
            <a:spLocks noChangeArrowheads="1"/>
          </p:cNvSpPr>
          <p:nvPr/>
        </p:nvSpPr>
        <p:spPr bwMode="auto">
          <a:xfrm>
            <a:off x="48768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0,1</a:t>
            </a:r>
            <a:endParaRPr lang="en-US" sz="1600"/>
          </a:p>
        </p:txBody>
      </p:sp>
      <p:sp>
        <p:nvSpPr>
          <p:cNvPr id="32819" name="Rectangle 3"/>
          <p:cNvSpPr>
            <a:spLocks noChangeArrowheads="1"/>
          </p:cNvSpPr>
          <p:nvPr/>
        </p:nvSpPr>
        <p:spPr bwMode="auto">
          <a:xfrm>
            <a:off x="44196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0,0</a:t>
            </a:r>
            <a:endParaRPr lang="en-US" sz="1600"/>
          </a:p>
        </p:txBody>
      </p:sp>
      <p:sp>
        <p:nvSpPr>
          <p:cNvPr id="32820" name="Rectangle 4"/>
          <p:cNvSpPr>
            <a:spLocks noChangeArrowheads="1"/>
          </p:cNvSpPr>
          <p:nvPr/>
        </p:nvSpPr>
        <p:spPr bwMode="auto">
          <a:xfrm>
            <a:off x="44196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1,0</a:t>
            </a:r>
          </a:p>
        </p:txBody>
      </p:sp>
      <p:sp>
        <p:nvSpPr>
          <p:cNvPr id="32821" name="Rectangle 5"/>
          <p:cNvSpPr>
            <a:spLocks noChangeArrowheads="1"/>
          </p:cNvSpPr>
          <p:nvPr/>
        </p:nvSpPr>
        <p:spPr bwMode="auto">
          <a:xfrm>
            <a:off x="4419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2" name="Rectangle 6"/>
          <p:cNvSpPr>
            <a:spLocks noChangeArrowheads="1"/>
          </p:cNvSpPr>
          <p:nvPr/>
        </p:nvSpPr>
        <p:spPr bwMode="auto">
          <a:xfrm>
            <a:off x="4419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3" name="Rectangle 7"/>
          <p:cNvSpPr>
            <a:spLocks noChangeArrowheads="1"/>
          </p:cNvSpPr>
          <p:nvPr/>
        </p:nvSpPr>
        <p:spPr bwMode="auto">
          <a:xfrm>
            <a:off x="4876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4" name="Rectangle 8"/>
          <p:cNvSpPr>
            <a:spLocks noChangeArrowheads="1"/>
          </p:cNvSpPr>
          <p:nvPr/>
        </p:nvSpPr>
        <p:spPr bwMode="auto">
          <a:xfrm>
            <a:off x="4876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5" name="Rectangle 9"/>
          <p:cNvSpPr>
            <a:spLocks noChangeArrowheads="1"/>
          </p:cNvSpPr>
          <p:nvPr/>
        </p:nvSpPr>
        <p:spPr bwMode="auto">
          <a:xfrm>
            <a:off x="4876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6" name="Rectangle 10"/>
          <p:cNvSpPr>
            <a:spLocks noChangeArrowheads="1"/>
          </p:cNvSpPr>
          <p:nvPr/>
        </p:nvSpPr>
        <p:spPr bwMode="auto">
          <a:xfrm>
            <a:off x="53340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0,2</a:t>
            </a:r>
          </a:p>
        </p:txBody>
      </p:sp>
      <p:sp>
        <p:nvSpPr>
          <p:cNvPr id="32827" name="Rectangle 11"/>
          <p:cNvSpPr>
            <a:spLocks noChangeArrowheads="1"/>
          </p:cNvSpPr>
          <p:nvPr/>
        </p:nvSpPr>
        <p:spPr bwMode="auto">
          <a:xfrm>
            <a:off x="5334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8" name="Rectangle 12"/>
          <p:cNvSpPr>
            <a:spLocks noChangeArrowheads="1"/>
          </p:cNvSpPr>
          <p:nvPr/>
        </p:nvSpPr>
        <p:spPr bwMode="auto">
          <a:xfrm>
            <a:off x="5791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9" name="Rectangle 13"/>
          <p:cNvSpPr>
            <a:spLocks noChangeArrowheads="1"/>
          </p:cNvSpPr>
          <p:nvPr/>
        </p:nvSpPr>
        <p:spPr bwMode="auto">
          <a:xfrm>
            <a:off x="5791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0" name="Rectangle 14"/>
          <p:cNvSpPr>
            <a:spLocks noChangeArrowheads="1"/>
          </p:cNvSpPr>
          <p:nvPr/>
        </p:nvSpPr>
        <p:spPr bwMode="auto">
          <a:xfrm>
            <a:off x="57912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M</a:t>
            </a:r>
            <a:r>
              <a:rPr lang="en-US" sz="1600" baseline="-25000" dirty="0"/>
              <a:t>0,3</a:t>
            </a:r>
          </a:p>
        </p:txBody>
      </p:sp>
      <p:sp>
        <p:nvSpPr>
          <p:cNvPr id="32831" name="Rectangle 15"/>
          <p:cNvSpPr>
            <a:spLocks noChangeArrowheads="1"/>
          </p:cNvSpPr>
          <p:nvPr/>
        </p:nvSpPr>
        <p:spPr bwMode="auto">
          <a:xfrm>
            <a:off x="5334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2" name="Rectangle 16"/>
          <p:cNvSpPr>
            <a:spLocks noChangeArrowheads="1"/>
          </p:cNvSpPr>
          <p:nvPr/>
        </p:nvSpPr>
        <p:spPr bwMode="auto">
          <a:xfrm>
            <a:off x="5334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3" name="Rectangle 17"/>
          <p:cNvSpPr>
            <a:spLocks noChangeArrowheads="1"/>
          </p:cNvSpPr>
          <p:nvPr/>
        </p:nvSpPr>
        <p:spPr bwMode="auto">
          <a:xfrm>
            <a:off x="5791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4" name="Rectangle 18"/>
          <p:cNvSpPr>
            <a:spLocks noChangeArrowheads="1"/>
          </p:cNvSpPr>
          <p:nvPr/>
        </p:nvSpPr>
        <p:spPr bwMode="auto">
          <a:xfrm>
            <a:off x="4876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1,1</a:t>
            </a:r>
          </a:p>
        </p:txBody>
      </p:sp>
      <p:sp>
        <p:nvSpPr>
          <p:cNvPr id="32835" name="Rectangle 19"/>
          <p:cNvSpPr>
            <a:spLocks noChangeArrowheads="1"/>
          </p:cNvSpPr>
          <p:nvPr/>
        </p:nvSpPr>
        <p:spPr bwMode="auto">
          <a:xfrm>
            <a:off x="4419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2,0</a:t>
            </a:r>
            <a:endParaRPr lang="en-US" sz="1600"/>
          </a:p>
        </p:txBody>
      </p:sp>
      <p:sp>
        <p:nvSpPr>
          <p:cNvPr id="32836" name="Rectangle 20"/>
          <p:cNvSpPr>
            <a:spLocks noChangeArrowheads="1"/>
          </p:cNvSpPr>
          <p:nvPr/>
        </p:nvSpPr>
        <p:spPr bwMode="auto">
          <a:xfrm>
            <a:off x="5334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2,2</a:t>
            </a:r>
          </a:p>
        </p:txBody>
      </p:sp>
      <p:sp>
        <p:nvSpPr>
          <p:cNvPr id="32837" name="Rectangle 21"/>
          <p:cNvSpPr>
            <a:spLocks noChangeArrowheads="1"/>
          </p:cNvSpPr>
          <p:nvPr/>
        </p:nvSpPr>
        <p:spPr bwMode="auto">
          <a:xfrm>
            <a:off x="5791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2,3</a:t>
            </a:r>
          </a:p>
        </p:txBody>
      </p:sp>
      <p:sp>
        <p:nvSpPr>
          <p:cNvPr id="32838" name="Rectangle 22"/>
          <p:cNvSpPr>
            <a:spLocks noChangeArrowheads="1"/>
          </p:cNvSpPr>
          <p:nvPr/>
        </p:nvSpPr>
        <p:spPr bwMode="auto">
          <a:xfrm>
            <a:off x="4876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2,1</a:t>
            </a:r>
          </a:p>
        </p:txBody>
      </p:sp>
      <p:sp>
        <p:nvSpPr>
          <p:cNvPr id="32839" name="Rectangle 23"/>
          <p:cNvSpPr>
            <a:spLocks noChangeArrowheads="1"/>
          </p:cNvSpPr>
          <p:nvPr/>
        </p:nvSpPr>
        <p:spPr bwMode="auto">
          <a:xfrm>
            <a:off x="5791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1,3</a:t>
            </a:r>
          </a:p>
        </p:txBody>
      </p:sp>
      <p:sp>
        <p:nvSpPr>
          <p:cNvPr id="32840" name="Rectangle 24"/>
          <p:cNvSpPr>
            <a:spLocks noChangeArrowheads="1"/>
          </p:cNvSpPr>
          <p:nvPr/>
        </p:nvSpPr>
        <p:spPr bwMode="auto">
          <a:xfrm>
            <a:off x="5334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1,2</a:t>
            </a:r>
          </a:p>
        </p:txBody>
      </p:sp>
      <p:sp>
        <p:nvSpPr>
          <p:cNvPr id="32841" name="Rectangle 25"/>
          <p:cNvSpPr>
            <a:spLocks noChangeArrowheads="1"/>
          </p:cNvSpPr>
          <p:nvPr/>
        </p:nvSpPr>
        <p:spPr bwMode="auto">
          <a:xfrm>
            <a:off x="4419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2" name="Rectangle 26"/>
          <p:cNvSpPr>
            <a:spLocks noChangeArrowheads="1"/>
          </p:cNvSpPr>
          <p:nvPr/>
        </p:nvSpPr>
        <p:spPr bwMode="auto">
          <a:xfrm>
            <a:off x="4876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3" name="Rectangle 27"/>
          <p:cNvSpPr>
            <a:spLocks noChangeArrowheads="1"/>
          </p:cNvSpPr>
          <p:nvPr/>
        </p:nvSpPr>
        <p:spPr bwMode="auto">
          <a:xfrm>
            <a:off x="5791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4" name="Rectangle 28"/>
          <p:cNvSpPr>
            <a:spLocks noChangeArrowheads="1"/>
          </p:cNvSpPr>
          <p:nvPr/>
        </p:nvSpPr>
        <p:spPr bwMode="auto">
          <a:xfrm>
            <a:off x="5334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5" name="Rectangle 29"/>
          <p:cNvSpPr>
            <a:spLocks noChangeArrowheads="1"/>
          </p:cNvSpPr>
          <p:nvPr/>
        </p:nvSpPr>
        <p:spPr bwMode="auto">
          <a:xfrm>
            <a:off x="4419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3,0</a:t>
            </a:r>
            <a:endParaRPr lang="en-US" sz="1600"/>
          </a:p>
        </p:txBody>
      </p:sp>
      <p:sp>
        <p:nvSpPr>
          <p:cNvPr id="32846" name="Rectangle 30"/>
          <p:cNvSpPr>
            <a:spLocks noChangeArrowheads="1"/>
          </p:cNvSpPr>
          <p:nvPr/>
        </p:nvSpPr>
        <p:spPr bwMode="auto">
          <a:xfrm>
            <a:off x="5334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3,2</a:t>
            </a:r>
          </a:p>
        </p:txBody>
      </p:sp>
      <p:sp>
        <p:nvSpPr>
          <p:cNvPr id="32847" name="Rectangle 31"/>
          <p:cNvSpPr>
            <a:spLocks noChangeArrowheads="1"/>
          </p:cNvSpPr>
          <p:nvPr/>
        </p:nvSpPr>
        <p:spPr bwMode="auto">
          <a:xfrm>
            <a:off x="5791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3,3</a:t>
            </a:r>
          </a:p>
        </p:txBody>
      </p:sp>
      <p:sp>
        <p:nvSpPr>
          <p:cNvPr id="32848" name="Rectangle 32"/>
          <p:cNvSpPr>
            <a:spLocks noChangeArrowheads="1"/>
          </p:cNvSpPr>
          <p:nvPr/>
        </p:nvSpPr>
        <p:spPr bwMode="auto">
          <a:xfrm>
            <a:off x="4876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3,1</a:t>
            </a:r>
          </a:p>
        </p:txBody>
      </p:sp>
      <p:sp>
        <p:nvSpPr>
          <p:cNvPr id="32849" name="Rectangle 2"/>
          <p:cNvSpPr>
            <a:spLocks noChangeArrowheads="1"/>
          </p:cNvSpPr>
          <p:nvPr/>
        </p:nvSpPr>
        <p:spPr bwMode="auto">
          <a:xfrm>
            <a:off x="71628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0,1</a:t>
            </a:r>
            <a:endParaRPr lang="en-US" sz="1600"/>
          </a:p>
        </p:txBody>
      </p:sp>
      <p:sp>
        <p:nvSpPr>
          <p:cNvPr id="32850" name="Rectangle 3"/>
          <p:cNvSpPr>
            <a:spLocks noChangeArrowheads="1"/>
          </p:cNvSpPr>
          <p:nvPr/>
        </p:nvSpPr>
        <p:spPr bwMode="auto">
          <a:xfrm>
            <a:off x="67056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0,0</a:t>
            </a:r>
            <a:endParaRPr lang="en-US" sz="1600"/>
          </a:p>
        </p:txBody>
      </p:sp>
      <p:sp>
        <p:nvSpPr>
          <p:cNvPr id="32851" name="Rectangle 4"/>
          <p:cNvSpPr>
            <a:spLocks noChangeArrowheads="1"/>
          </p:cNvSpPr>
          <p:nvPr/>
        </p:nvSpPr>
        <p:spPr bwMode="auto">
          <a:xfrm>
            <a:off x="67056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1,0</a:t>
            </a:r>
          </a:p>
        </p:txBody>
      </p:sp>
      <p:sp>
        <p:nvSpPr>
          <p:cNvPr id="32852" name="Rectangle 5"/>
          <p:cNvSpPr>
            <a:spLocks noChangeArrowheads="1"/>
          </p:cNvSpPr>
          <p:nvPr/>
        </p:nvSpPr>
        <p:spPr bwMode="auto">
          <a:xfrm>
            <a:off x="67056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3" name="Rectangle 6"/>
          <p:cNvSpPr>
            <a:spLocks noChangeArrowheads="1"/>
          </p:cNvSpPr>
          <p:nvPr/>
        </p:nvSpPr>
        <p:spPr bwMode="auto">
          <a:xfrm>
            <a:off x="67056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4" name="Rectangle 7"/>
          <p:cNvSpPr>
            <a:spLocks noChangeArrowheads="1"/>
          </p:cNvSpPr>
          <p:nvPr/>
        </p:nvSpPr>
        <p:spPr bwMode="auto">
          <a:xfrm>
            <a:off x="71628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5" name="Rectangle 8"/>
          <p:cNvSpPr>
            <a:spLocks noChangeArrowheads="1"/>
          </p:cNvSpPr>
          <p:nvPr/>
        </p:nvSpPr>
        <p:spPr bwMode="auto">
          <a:xfrm>
            <a:off x="71628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6" name="Rectangle 9"/>
          <p:cNvSpPr>
            <a:spLocks noChangeArrowheads="1"/>
          </p:cNvSpPr>
          <p:nvPr/>
        </p:nvSpPr>
        <p:spPr bwMode="auto">
          <a:xfrm>
            <a:off x="71628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7" name="Rectangle 10"/>
          <p:cNvSpPr>
            <a:spLocks noChangeArrowheads="1"/>
          </p:cNvSpPr>
          <p:nvPr/>
        </p:nvSpPr>
        <p:spPr bwMode="auto">
          <a:xfrm>
            <a:off x="76200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0,2</a:t>
            </a:r>
          </a:p>
        </p:txBody>
      </p:sp>
      <p:sp>
        <p:nvSpPr>
          <p:cNvPr id="32858" name="Rectangle 11"/>
          <p:cNvSpPr>
            <a:spLocks noChangeArrowheads="1"/>
          </p:cNvSpPr>
          <p:nvPr/>
        </p:nvSpPr>
        <p:spPr bwMode="auto">
          <a:xfrm>
            <a:off x="76200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9" name="Rectangle 12"/>
          <p:cNvSpPr>
            <a:spLocks noChangeArrowheads="1"/>
          </p:cNvSpPr>
          <p:nvPr/>
        </p:nvSpPr>
        <p:spPr bwMode="auto">
          <a:xfrm>
            <a:off x="80772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0" name="Rectangle 13"/>
          <p:cNvSpPr>
            <a:spLocks noChangeArrowheads="1"/>
          </p:cNvSpPr>
          <p:nvPr/>
        </p:nvSpPr>
        <p:spPr bwMode="auto">
          <a:xfrm>
            <a:off x="80772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1" name="Rectangle 14"/>
          <p:cNvSpPr>
            <a:spLocks noChangeArrowheads="1"/>
          </p:cNvSpPr>
          <p:nvPr/>
        </p:nvSpPr>
        <p:spPr bwMode="auto">
          <a:xfrm>
            <a:off x="80772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0,3</a:t>
            </a:r>
          </a:p>
        </p:txBody>
      </p:sp>
      <p:sp>
        <p:nvSpPr>
          <p:cNvPr id="32862" name="Rectangle 15"/>
          <p:cNvSpPr>
            <a:spLocks noChangeArrowheads="1"/>
          </p:cNvSpPr>
          <p:nvPr/>
        </p:nvSpPr>
        <p:spPr bwMode="auto">
          <a:xfrm>
            <a:off x="76200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3" name="Rectangle 16"/>
          <p:cNvSpPr>
            <a:spLocks noChangeArrowheads="1"/>
          </p:cNvSpPr>
          <p:nvPr/>
        </p:nvSpPr>
        <p:spPr bwMode="auto">
          <a:xfrm>
            <a:off x="76200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4" name="Rectangle 17"/>
          <p:cNvSpPr>
            <a:spLocks noChangeArrowheads="1"/>
          </p:cNvSpPr>
          <p:nvPr/>
        </p:nvSpPr>
        <p:spPr bwMode="auto">
          <a:xfrm>
            <a:off x="80772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5" name="Rectangle 18"/>
          <p:cNvSpPr>
            <a:spLocks noChangeArrowheads="1"/>
          </p:cNvSpPr>
          <p:nvPr/>
        </p:nvSpPr>
        <p:spPr bwMode="auto">
          <a:xfrm>
            <a:off x="71628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1,1</a:t>
            </a:r>
          </a:p>
        </p:txBody>
      </p:sp>
      <p:sp>
        <p:nvSpPr>
          <p:cNvPr id="32866" name="Rectangle 19"/>
          <p:cNvSpPr>
            <a:spLocks noChangeArrowheads="1"/>
          </p:cNvSpPr>
          <p:nvPr/>
        </p:nvSpPr>
        <p:spPr bwMode="auto">
          <a:xfrm>
            <a:off x="67056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2,0</a:t>
            </a:r>
            <a:endParaRPr lang="en-US" sz="1600"/>
          </a:p>
        </p:txBody>
      </p:sp>
      <p:sp>
        <p:nvSpPr>
          <p:cNvPr id="32867" name="Rectangle 20"/>
          <p:cNvSpPr>
            <a:spLocks noChangeArrowheads="1"/>
          </p:cNvSpPr>
          <p:nvPr/>
        </p:nvSpPr>
        <p:spPr bwMode="auto">
          <a:xfrm>
            <a:off x="76200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2,2</a:t>
            </a:r>
          </a:p>
        </p:txBody>
      </p:sp>
      <p:sp>
        <p:nvSpPr>
          <p:cNvPr id="32868" name="Rectangle 21"/>
          <p:cNvSpPr>
            <a:spLocks noChangeArrowheads="1"/>
          </p:cNvSpPr>
          <p:nvPr/>
        </p:nvSpPr>
        <p:spPr bwMode="auto">
          <a:xfrm>
            <a:off x="80772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2,3</a:t>
            </a:r>
          </a:p>
        </p:txBody>
      </p:sp>
      <p:sp>
        <p:nvSpPr>
          <p:cNvPr id="32869" name="Rectangle 22"/>
          <p:cNvSpPr>
            <a:spLocks noChangeArrowheads="1"/>
          </p:cNvSpPr>
          <p:nvPr/>
        </p:nvSpPr>
        <p:spPr bwMode="auto">
          <a:xfrm>
            <a:off x="71628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2,1</a:t>
            </a:r>
          </a:p>
        </p:txBody>
      </p:sp>
      <p:sp>
        <p:nvSpPr>
          <p:cNvPr id="32870" name="Rectangle 23"/>
          <p:cNvSpPr>
            <a:spLocks noChangeArrowheads="1"/>
          </p:cNvSpPr>
          <p:nvPr/>
        </p:nvSpPr>
        <p:spPr bwMode="auto">
          <a:xfrm>
            <a:off x="80772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1,3</a:t>
            </a:r>
          </a:p>
        </p:txBody>
      </p:sp>
      <p:sp>
        <p:nvSpPr>
          <p:cNvPr id="32871" name="Rectangle 24"/>
          <p:cNvSpPr>
            <a:spLocks noChangeArrowheads="1"/>
          </p:cNvSpPr>
          <p:nvPr/>
        </p:nvSpPr>
        <p:spPr bwMode="auto">
          <a:xfrm>
            <a:off x="76200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1,2</a:t>
            </a:r>
          </a:p>
        </p:txBody>
      </p:sp>
      <p:sp>
        <p:nvSpPr>
          <p:cNvPr id="32872" name="Rectangle 25"/>
          <p:cNvSpPr>
            <a:spLocks noChangeArrowheads="1"/>
          </p:cNvSpPr>
          <p:nvPr/>
        </p:nvSpPr>
        <p:spPr bwMode="auto">
          <a:xfrm>
            <a:off x="67056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3" name="Rectangle 26"/>
          <p:cNvSpPr>
            <a:spLocks noChangeArrowheads="1"/>
          </p:cNvSpPr>
          <p:nvPr/>
        </p:nvSpPr>
        <p:spPr bwMode="auto">
          <a:xfrm>
            <a:off x="71628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4" name="Rectangle 27"/>
          <p:cNvSpPr>
            <a:spLocks noChangeArrowheads="1"/>
          </p:cNvSpPr>
          <p:nvPr/>
        </p:nvSpPr>
        <p:spPr bwMode="auto">
          <a:xfrm>
            <a:off x="80772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5" name="Rectangle 28"/>
          <p:cNvSpPr>
            <a:spLocks noChangeArrowheads="1"/>
          </p:cNvSpPr>
          <p:nvPr/>
        </p:nvSpPr>
        <p:spPr bwMode="auto">
          <a:xfrm>
            <a:off x="76200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6" name="Rectangle 29"/>
          <p:cNvSpPr>
            <a:spLocks noChangeArrowheads="1"/>
          </p:cNvSpPr>
          <p:nvPr/>
        </p:nvSpPr>
        <p:spPr bwMode="auto">
          <a:xfrm>
            <a:off x="67056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3,0</a:t>
            </a:r>
            <a:endParaRPr lang="en-US" sz="1600"/>
          </a:p>
        </p:txBody>
      </p:sp>
      <p:sp>
        <p:nvSpPr>
          <p:cNvPr id="32877" name="Rectangle 30"/>
          <p:cNvSpPr>
            <a:spLocks noChangeArrowheads="1"/>
          </p:cNvSpPr>
          <p:nvPr/>
        </p:nvSpPr>
        <p:spPr bwMode="auto">
          <a:xfrm>
            <a:off x="76200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3,2</a:t>
            </a:r>
          </a:p>
        </p:txBody>
      </p:sp>
      <p:sp>
        <p:nvSpPr>
          <p:cNvPr id="32878" name="Rectangle 31"/>
          <p:cNvSpPr>
            <a:spLocks noChangeArrowheads="1"/>
          </p:cNvSpPr>
          <p:nvPr/>
        </p:nvSpPr>
        <p:spPr bwMode="auto">
          <a:xfrm>
            <a:off x="80772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3,3</a:t>
            </a:r>
          </a:p>
        </p:txBody>
      </p:sp>
      <p:sp>
        <p:nvSpPr>
          <p:cNvPr id="32879" name="Rectangle 32"/>
          <p:cNvSpPr>
            <a:spLocks noChangeArrowheads="1"/>
          </p:cNvSpPr>
          <p:nvPr/>
        </p:nvSpPr>
        <p:spPr bwMode="auto">
          <a:xfrm>
            <a:off x="71628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3,1</a:t>
            </a:r>
          </a:p>
        </p:txBody>
      </p:sp>
      <p:sp>
        <p:nvSpPr>
          <p:cNvPr id="32880" name="TextBox 116"/>
          <p:cNvSpPr txBox="1">
            <a:spLocks noChangeArrowheads="1"/>
          </p:cNvSpPr>
          <p:nvPr/>
        </p:nvSpPr>
        <p:spPr bwMode="auto">
          <a:xfrm>
            <a:off x="2514600" y="4572000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Row = 0</a:t>
            </a:r>
          </a:p>
        </p:txBody>
      </p:sp>
      <p:sp>
        <p:nvSpPr>
          <p:cNvPr id="32881" name="TextBox 117"/>
          <p:cNvSpPr txBox="1">
            <a:spLocks noChangeArrowheads="1"/>
          </p:cNvSpPr>
          <p:nvPr/>
        </p:nvSpPr>
        <p:spPr bwMode="auto">
          <a:xfrm>
            <a:off x="2514600" y="5029200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Row = 1</a:t>
            </a:r>
          </a:p>
        </p:txBody>
      </p:sp>
      <p:sp>
        <p:nvSpPr>
          <p:cNvPr id="127" name="Title 1"/>
          <p:cNvSpPr>
            <a:spLocks noGrp="1"/>
          </p:cNvSpPr>
          <p:nvPr>
            <p:ph type="title"/>
          </p:nvPr>
        </p:nvSpPr>
        <p:spPr>
          <a:xfrm>
            <a:off x="419100" y="-3235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Work for Block (0,0) Thread(0,0)</a:t>
            </a:r>
          </a:p>
        </p:txBody>
      </p:sp>
      <p:sp>
        <p:nvSpPr>
          <p:cNvPr id="2" name="矩形 1"/>
          <p:cNvSpPr/>
          <p:nvPr/>
        </p:nvSpPr>
        <p:spPr>
          <a:xfrm>
            <a:off x="419100" y="1288266"/>
            <a:ext cx="46474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LTStd-Roman"/>
              </a:rPr>
              <a:t>During the 2</a:t>
            </a:r>
            <a:r>
              <a:rPr lang="en-US" altLang="zh-CN" sz="2400" baseline="30000" dirty="0">
                <a:latin typeface="TimesLTStd-Roman"/>
              </a:rPr>
              <a:t>nd</a:t>
            </a:r>
            <a:r>
              <a:rPr lang="en-US" altLang="zh-CN" sz="1000" dirty="0">
                <a:latin typeface="TimesLTStd-Roman"/>
              </a:rPr>
              <a:t> </a:t>
            </a:r>
            <a:r>
              <a:rPr lang="en-US" altLang="zh-CN" sz="2400" dirty="0">
                <a:latin typeface="TimesLTStd-Roman"/>
              </a:rPr>
              <a:t>iteration (</a:t>
            </a:r>
            <a:r>
              <a:rPr lang="en-US" altLang="zh-CN" dirty="0">
                <a:latin typeface="LetterGothicStd"/>
              </a:rPr>
              <a:t>k=2</a:t>
            </a:r>
            <a:r>
              <a:rPr lang="en-US" altLang="zh-CN" sz="2400" dirty="0">
                <a:latin typeface="TimesLTStd-Roman"/>
              </a:rPr>
              <a:t>):</a:t>
            </a:r>
          </a:p>
          <a:p>
            <a:endParaRPr lang="zh-CN" altLang="en-US" sz="2400" dirty="0"/>
          </a:p>
        </p:txBody>
      </p:sp>
      <p:sp>
        <p:nvSpPr>
          <p:cNvPr id="3" name="矩形 2"/>
          <p:cNvSpPr/>
          <p:nvPr/>
        </p:nvSpPr>
        <p:spPr>
          <a:xfrm>
            <a:off x="785869" y="1942607"/>
            <a:ext cx="35702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LetterGothicStd"/>
              </a:rPr>
              <a:t>Row*</a:t>
            </a:r>
            <a:r>
              <a:rPr lang="en-US" altLang="zh-CN" dirty="0" err="1">
                <a:latin typeface="LetterGothicStd"/>
              </a:rPr>
              <a:t>Width+k</a:t>
            </a:r>
            <a:r>
              <a:rPr lang="en-US" altLang="zh-CN" dirty="0">
                <a:latin typeface="LetterGothicStd"/>
              </a:rPr>
              <a:t> </a:t>
            </a:r>
            <a:r>
              <a:rPr lang="en-US" altLang="zh-CN" sz="2400" dirty="0">
                <a:latin typeface="STIXGeneral-Regular"/>
              </a:rPr>
              <a:t>= </a:t>
            </a:r>
            <a:r>
              <a:rPr lang="en-US" altLang="zh-CN" sz="2400" dirty="0">
                <a:latin typeface="TimesLTStd-Roman"/>
              </a:rPr>
              <a:t>0*4 </a:t>
            </a:r>
            <a:r>
              <a:rPr lang="en-US" altLang="zh-CN" sz="2400" dirty="0">
                <a:latin typeface="STIXGeneral-Regular"/>
              </a:rPr>
              <a:t>+ </a:t>
            </a:r>
            <a:r>
              <a:rPr lang="en-US" altLang="zh-CN" sz="2400" dirty="0">
                <a:latin typeface="TimesLTStd-Roman"/>
              </a:rPr>
              <a:t>2 </a:t>
            </a:r>
            <a:r>
              <a:rPr lang="en-US" altLang="zh-CN" sz="2400" dirty="0">
                <a:latin typeface="STIXGeneral-Regular"/>
              </a:rPr>
              <a:t>= </a:t>
            </a:r>
            <a:r>
              <a:rPr lang="en-US" altLang="zh-CN" sz="2400" dirty="0">
                <a:latin typeface="TimesLTStd-Roman"/>
              </a:rPr>
              <a:t>2</a:t>
            </a:r>
            <a:endParaRPr lang="zh-CN" altLang="en-US" sz="2400" dirty="0"/>
          </a:p>
        </p:txBody>
      </p:sp>
      <p:sp>
        <p:nvSpPr>
          <p:cNvPr id="4" name="矩形 3"/>
          <p:cNvSpPr/>
          <p:nvPr/>
        </p:nvSpPr>
        <p:spPr>
          <a:xfrm>
            <a:off x="792732" y="2402040"/>
            <a:ext cx="35702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LetterGothicStd"/>
              </a:rPr>
              <a:t>k*</a:t>
            </a:r>
            <a:r>
              <a:rPr lang="en-US" altLang="zh-CN" dirty="0" err="1">
                <a:latin typeface="LetterGothicStd"/>
              </a:rPr>
              <a:t>Width+Col</a:t>
            </a:r>
            <a:r>
              <a:rPr lang="en-US" altLang="zh-CN" dirty="0">
                <a:latin typeface="LetterGothicStd"/>
              </a:rPr>
              <a:t> </a:t>
            </a:r>
            <a:r>
              <a:rPr lang="en-US" altLang="zh-CN" sz="2400" dirty="0">
                <a:latin typeface="STIXGeneral-Regular"/>
              </a:rPr>
              <a:t>= </a:t>
            </a:r>
            <a:r>
              <a:rPr lang="en-US" altLang="zh-CN" sz="2400" dirty="0">
                <a:latin typeface="TimesLTStd-Roman"/>
              </a:rPr>
              <a:t>2*4 </a:t>
            </a:r>
            <a:r>
              <a:rPr lang="en-US" altLang="zh-CN" sz="2400" dirty="0">
                <a:latin typeface="STIXGeneral-Regular"/>
              </a:rPr>
              <a:t>+ </a:t>
            </a:r>
            <a:r>
              <a:rPr lang="en-US" altLang="zh-CN" sz="2400" dirty="0">
                <a:latin typeface="TimesLTStd-Roman"/>
              </a:rPr>
              <a:t>0 </a:t>
            </a:r>
            <a:r>
              <a:rPr lang="en-US" altLang="zh-CN" sz="2400" dirty="0">
                <a:latin typeface="STIXGeneral-Regular"/>
              </a:rPr>
              <a:t>= </a:t>
            </a:r>
            <a:r>
              <a:rPr lang="en-US" altLang="zh-CN" sz="2400" dirty="0">
                <a:latin typeface="TimesLTStd-Roman"/>
              </a:rPr>
              <a:t>8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423680" y="3027254"/>
            <a:ext cx="554629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TimesLTStd-Roman"/>
              </a:rPr>
              <a:t>Therefore, we are accessing </a:t>
            </a:r>
            <a:r>
              <a:rPr lang="en-US" altLang="zh-CN" sz="1600" dirty="0">
                <a:latin typeface="LetterGothicStd"/>
              </a:rPr>
              <a:t>M[2] </a:t>
            </a:r>
            <a:r>
              <a:rPr lang="en-US" altLang="zh-CN" sz="2000" dirty="0">
                <a:latin typeface="TimesLTStd-Roman"/>
              </a:rPr>
              <a:t>and </a:t>
            </a:r>
            <a:r>
              <a:rPr lang="en-US" altLang="zh-CN" sz="1600" dirty="0">
                <a:latin typeface="LetterGothicStd"/>
              </a:rPr>
              <a:t>N[8]</a:t>
            </a:r>
            <a:r>
              <a:rPr lang="en-US" altLang="zh-CN" sz="2000" dirty="0">
                <a:latin typeface="TimesLTStd-Roman"/>
              </a:rPr>
              <a:t>, which are the 1D equivalent of </a:t>
            </a:r>
            <a:r>
              <a:rPr lang="en-US" altLang="zh-CN" dirty="0">
                <a:latin typeface="LetterGothicStd"/>
              </a:rPr>
              <a:t>M</a:t>
            </a:r>
            <a:r>
              <a:rPr lang="en-US" altLang="zh-CN" sz="1000" dirty="0">
                <a:latin typeface="TimesLTStd-Roman"/>
              </a:rPr>
              <a:t>0,2</a:t>
            </a:r>
            <a:r>
              <a:rPr lang="en-US" altLang="zh-CN" sz="900" dirty="0">
                <a:latin typeface="TimesLTStd-Roman"/>
              </a:rPr>
              <a:t> </a:t>
            </a:r>
            <a:r>
              <a:rPr lang="en-US" altLang="zh-CN" sz="2000" dirty="0">
                <a:latin typeface="TimesLTStd-Roman"/>
              </a:rPr>
              <a:t>and </a:t>
            </a:r>
            <a:r>
              <a:rPr lang="en-US" altLang="zh-CN" dirty="0">
                <a:latin typeface="LetterGothicStd"/>
              </a:rPr>
              <a:t>N</a:t>
            </a:r>
            <a:r>
              <a:rPr lang="en-US" altLang="zh-CN" sz="1000" dirty="0">
                <a:latin typeface="TimesLTStd-Roman"/>
              </a:rPr>
              <a:t>2,0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988112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TextBox 118"/>
          <p:cNvSpPr txBox="1">
            <a:spLocks noChangeArrowheads="1"/>
          </p:cNvSpPr>
          <p:nvPr/>
        </p:nvSpPr>
        <p:spPr bwMode="auto">
          <a:xfrm rot="5400000">
            <a:off x="6250782" y="1674018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Col = 0</a:t>
            </a:r>
          </a:p>
        </p:txBody>
      </p:sp>
      <p:sp>
        <p:nvSpPr>
          <p:cNvPr id="32772" name="TextBox 119"/>
          <p:cNvSpPr txBox="1">
            <a:spLocks noChangeArrowheads="1"/>
          </p:cNvSpPr>
          <p:nvPr/>
        </p:nvSpPr>
        <p:spPr bwMode="auto">
          <a:xfrm rot="5400000">
            <a:off x="6631782" y="1674018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Col = 1</a:t>
            </a:r>
          </a:p>
        </p:txBody>
      </p:sp>
      <p:sp>
        <p:nvSpPr>
          <p:cNvPr id="32773" name="Line 60"/>
          <p:cNvSpPr>
            <a:spLocks noChangeShapeType="1"/>
          </p:cNvSpPr>
          <p:nvPr/>
        </p:nvSpPr>
        <p:spPr bwMode="auto">
          <a:xfrm>
            <a:off x="6965950" y="4106008"/>
            <a:ext cx="0" cy="465992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77" name="Line 61"/>
          <p:cNvSpPr>
            <a:spLocks noChangeShapeType="1"/>
          </p:cNvSpPr>
          <p:nvPr/>
        </p:nvSpPr>
        <p:spPr bwMode="auto">
          <a:xfrm>
            <a:off x="6066692" y="4724400"/>
            <a:ext cx="638907" cy="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83" name="Rectangle 2"/>
          <p:cNvSpPr>
            <a:spLocks noChangeArrowheads="1"/>
          </p:cNvSpPr>
          <p:nvPr/>
        </p:nvSpPr>
        <p:spPr bwMode="auto">
          <a:xfrm>
            <a:off x="71628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0,1</a:t>
            </a:r>
            <a:endParaRPr lang="en-US" sz="1600"/>
          </a:p>
        </p:txBody>
      </p:sp>
      <p:sp>
        <p:nvSpPr>
          <p:cNvPr id="32784" name="Rectangle 3"/>
          <p:cNvSpPr>
            <a:spLocks noChangeArrowheads="1"/>
          </p:cNvSpPr>
          <p:nvPr/>
        </p:nvSpPr>
        <p:spPr bwMode="auto">
          <a:xfrm>
            <a:off x="67056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0,0</a:t>
            </a:r>
            <a:endParaRPr lang="en-US" sz="1600"/>
          </a:p>
        </p:txBody>
      </p:sp>
      <p:sp>
        <p:nvSpPr>
          <p:cNvPr id="32785" name="Rectangle 4"/>
          <p:cNvSpPr>
            <a:spLocks noChangeArrowheads="1"/>
          </p:cNvSpPr>
          <p:nvPr/>
        </p:nvSpPr>
        <p:spPr bwMode="auto">
          <a:xfrm>
            <a:off x="67056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1,0</a:t>
            </a:r>
          </a:p>
        </p:txBody>
      </p:sp>
      <p:sp>
        <p:nvSpPr>
          <p:cNvPr id="32786" name="Rectangle 5"/>
          <p:cNvSpPr>
            <a:spLocks noChangeArrowheads="1"/>
          </p:cNvSpPr>
          <p:nvPr/>
        </p:nvSpPr>
        <p:spPr bwMode="auto">
          <a:xfrm>
            <a:off x="6705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7" name="Rectangle 6"/>
          <p:cNvSpPr>
            <a:spLocks noChangeArrowheads="1"/>
          </p:cNvSpPr>
          <p:nvPr/>
        </p:nvSpPr>
        <p:spPr bwMode="auto">
          <a:xfrm>
            <a:off x="6705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8" name="Rectangle 7"/>
          <p:cNvSpPr>
            <a:spLocks noChangeArrowheads="1"/>
          </p:cNvSpPr>
          <p:nvPr/>
        </p:nvSpPr>
        <p:spPr bwMode="auto">
          <a:xfrm>
            <a:off x="7162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9" name="Rectangle 8"/>
          <p:cNvSpPr>
            <a:spLocks noChangeArrowheads="1"/>
          </p:cNvSpPr>
          <p:nvPr/>
        </p:nvSpPr>
        <p:spPr bwMode="auto">
          <a:xfrm>
            <a:off x="7162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0" name="Rectangle 9"/>
          <p:cNvSpPr>
            <a:spLocks noChangeArrowheads="1"/>
          </p:cNvSpPr>
          <p:nvPr/>
        </p:nvSpPr>
        <p:spPr bwMode="auto">
          <a:xfrm>
            <a:off x="7162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1" name="Rectangle 10"/>
          <p:cNvSpPr>
            <a:spLocks noChangeArrowheads="1"/>
          </p:cNvSpPr>
          <p:nvPr/>
        </p:nvSpPr>
        <p:spPr bwMode="auto">
          <a:xfrm>
            <a:off x="76200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0,2</a:t>
            </a:r>
          </a:p>
        </p:txBody>
      </p:sp>
      <p:sp>
        <p:nvSpPr>
          <p:cNvPr id="32792" name="Rectangle 11"/>
          <p:cNvSpPr>
            <a:spLocks noChangeArrowheads="1"/>
          </p:cNvSpPr>
          <p:nvPr/>
        </p:nvSpPr>
        <p:spPr bwMode="auto">
          <a:xfrm>
            <a:off x="7620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3" name="Rectangle 12"/>
          <p:cNvSpPr>
            <a:spLocks noChangeArrowheads="1"/>
          </p:cNvSpPr>
          <p:nvPr/>
        </p:nvSpPr>
        <p:spPr bwMode="auto">
          <a:xfrm>
            <a:off x="8077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4" name="Rectangle 13"/>
          <p:cNvSpPr>
            <a:spLocks noChangeArrowheads="1"/>
          </p:cNvSpPr>
          <p:nvPr/>
        </p:nvSpPr>
        <p:spPr bwMode="auto">
          <a:xfrm>
            <a:off x="8077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5" name="Rectangle 14"/>
          <p:cNvSpPr>
            <a:spLocks noChangeArrowheads="1"/>
          </p:cNvSpPr>
          <p:nvPr/>
        </p:nvSpPr>
        <p:spPr bwMode="auto">
          <a:xfrm>
            <a:off x="80772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0,3</a:t>
            </a:r>
          </a:p>
        </p:txBody>
      </p:sp>
      <p:sp>
        <p:nvSpPr>
          <p:cNvPr id="32796" name="Rectangle 15"/>
          <p:cNvSpPr>
            <a:spLocks noChangeArrowheads="1"/>
          </p:cNvSpPr>
          <p:nvPr/>
        </p:nvSpPr>
        <p:spPr bwMode="auto">
          <a:xfrm>
            <a:off x="7620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7" name="Rectangle 16"/>
          <p:cNvSpPr>
            <a:spLocks noChangeArrowheads="1"/>
          </p:cNvSpPr>
          <p:nvPr/>
        </p:nvSpPr>
        <p:spPr bwMode="auto">
          <a:xfrm>
            <a:off x="7620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8" name="Rectangle 17"/>
          <p:cNvSpPr>
            <a:spLocks noChangeArrowheads="1"/>
          </p:cNvSpPr>
          <p:nvPr/>
        </p:nvSpPr>
        <p:spPr bwMode="auto">
          <a:xfrm>
            <a:off x="8077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9" name="Rectangle 18"/>
          <p:cNvSpPr>
            <a:spLocks noChangeArrowheads="1"/>
          </p:cNvSpPr>
          <p:nvPr/>
        </p:nvSpPr>
        <p:spPr bwMode="auto">
          <a:xfrm>
            <a:off x="7162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1,1</a:t>
            </a:r>
          </a:p>
        </p:txBody>
      </p:sp>
      <p:sp>
        <p:nvSpPr>
          <p:cNvPr id="32800" name="Rectangle 19"/>
          <p:cNvSpPr>
            <a:spLocks noChangeArrowheads="1"/>
          </p:cNvSpPr>
          <p:nvPr/>
        </p:nvSpPr>
        <p:spPr bwMode="auto">
          <a:xfrm>
            <a:off x="6705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2,0</a:t>
            </a:r>
            <a:endParaRPr lang="en-US" sz="1600"/>
          </a:p>
        </p:txBody>
      </p:sp>
      <p:sp>
        <p:nvSpPr>
          <p:cNvPr id="32801" name="Rectangle 20"/>
          <p:cNvSpPr>
            <a:spLocks noChangeArrowheads="1"/>
          </p:cNvSpPr>
          <p:nvPr/>
        </p:nvSpPr>
        <p:spPr bwMode="auto">
          <a:xfrm>
            <a:off x="7620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2,2</a:t>
            </a:r>
          </a:p>
        </p:txBody>
      </p:sp>
      <p:sp>
        <p:nvSpPr>
          <p:cNvPr id="32802" name="Rectangle 21"/>
          <p:cNvSpPr>
            <a:spLocks noChangeArrowheads="1"/>
          </p:cNvSpPr>
          <p:nvPr/>
        </p:nvSpPr>
        <p:spPr bwMode="auto">
          <a:xfrm>
            <a:off x="8077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2,3</a:t>
            </a:r>
          </a:p>
        </p:txBody>
      </p:sp>
      <p:sp>
        <p:nvSpPr>
          <p:cNvPr id="32803" name="Rectangle 22"/>
          <p:cNvSpPr>
            <a:spLocks noChangeArrowheads="1"/>
          </p:cNvSpPr>
          <p:nvPr/>
        </p:nvSpPr>
        <p:spPr bwMode="auto">
          <a:xfrm>
            <a:off x="7162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2,1</a:t>
            </a:r>
          </a:p>
        </p:txBody>
      </p:sp>
      <p:sp>
        <p:nvSpPr>
          <p:cNvPr id="32804" name="Rectangle 23"/>
          <p:cNvSpPr>
            <a:spLocks noChangeArrowheads="1"/>
          </p:cNvSpPr>
          <p:nvPr/>
        </p:nvSpPr>
        <p:spPr bwMode="auto">
          <a:xfrm>
            <a:off x="8077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1,3</a:t>
            </a:r>
          </a:p>
        </p:txBody>
      </p:sp>
      <p:sp>
        <p:nvSpPr>
          <p:cNvPr id="32805" name="Rectangle 24"/>
          <p:cNvSpPr>
            <a:spLocks noChangeArrowheads="1"/>
          </p:cNvSpPr>
          <p:nvPr/>
        </p:nvSpPr>
        <p:spPr bwMode="auto">
          <a:xfrm>
            <a:off x="7620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1,2</a:t>
            </a:r>
          </a:p>
        </p:txBody>
      </p:sp>
      <p:sp>
        <p:nvSpPr>
          <p:cNvPr id="32806" name="Rectangle 25"/>
          <p:cNvSpPr>
            <a:spLocks noChangeArrowheads="1"/>
          </p:cNvSpPr>
          <p:nvPr/>
        </p:nvSpPr>
        <p:spPr bwMode="auto">
          <a:xfrm>
            <a:off x="6705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7" name="Rectangle 26"/>
          <p:cNvSpPr>
            <a:spLocks noChangeArrowheads="1"/>
          </p:cNvSpPr>
          <p:nvPr/>
        </p:nvSpPr>
        <p:spPr bwMode="auto">
          <a:xfrm>
            <a:off x="7162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8" name="Rectangle 27"/>
          <p:cNvSpPr>
            <a:spLocks noChangeArrowheads="1"/>
          </p:cNvSpPr>
          <p:nvPr/>
        </p:nvSpPr>
        <p:spPr bwMode="auto">
          <a:xfrm>
            <a:off x="8077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9" name="Rectangle 28"/>
          <p:cNvSpPr>
            <a:spLocks noChangeArrowheads="1"/>
          </p:cNvSpPr>
          <p:nvPr/>
        </p:nvSpPr>
        <p:spPr bwMode="auto">
          <a:xfrm>
            <a:off x="7620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0" name="Rectangle 29"/>
          <p:cNvSpPr>
            <a:spLocks noChangeArrowheads="1"/>
          </p:cNvSpPr>
          <p:nvPr/>
        </p:nvSpPr>
        <p:spPr bwMode="auto">
          <a:xfrm>
            <a:off x="6705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3,0</a:t>
            </a:r>
            <a:endParaRPr lang="en-US" sz="1600"/>
          </a:p>
        </p:txBody>
      </p:sp>
      <p:sp>
        <p:nvSpPr>
          <p:cNvPr id="32811" name="Rectangle 30"/>
          <p:cNvSpPr>
            <a:spLocks noChangeArrowheads="1"/>
          </p:cNvSpPr>
          <p:nvPr/>
        </p:nvSpPr>
        <p:spPr bwMode="auto">
          <a:xfrm>
            <a:off x="7620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3,2</a:t>
            </a:r>
          </a:p>
        </p:txBody>
      </p:sp>
      <p:sp>
        <p:nvSpPr>
          <p:cNvPr id="32812" name="Rectangle 31"/>
          <p:cNvSpPr>
            <a:spLocks noChangeArrowheads="1"/>
          </p:cNvSpPr>
          <p:nvPr/>
        </p:nvSpPr>
        <p:spPr bwMode="auto">
          <a:xfrm>
            <a:off x="8077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3,3</a:t>
            </a:r>
          </a:p>
        </p:txBody>
      </p:sp>
      <p:sp>
        <p:nvSpPr>
          <p:cNvPr id="32813" name="Rectangle 32"/>
          <p:cNvSpPr>
            <a:spLocks noChangeArrowheads="1"/>
          </p:cNvSpPr>
          <p:nvPr/>
        </p:nvSpPr>
        <p:spPr bwMode="auto">
          <a:xfrm>
            <a:off x="7162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3,1</a:t>
            </a:r>
          </a:p>
        </p:txBody>
      </p:sp>
      <p:sp>
        <p:nvSpPr>
          <p:cNvPr id="32814" name="Rectangle 33"/>
          <p:cNvSpPr>
            <a:spLocks noChangeArrowheads="1"/>
          </p:cNvSpPr>
          <p:nvPr/>
        </p:nvSpPr>
        <p:spPr bwMode="auto">
          <a:xfrm>
            <a:off x="6705600" y="45720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5" name="Rectangle 37"/>
          <p:cNvSpPr>
            <a:spLocks noChangeArrowheads="1"/>
          </p:cNvSpPr>
          <p:nvPr/>
        </p:nvSpPr>
        <p:spPr bwMode="auto">
          <a:xfrm>
            <a:off x="7620000" y="45720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6" name="Rectangle 39"/>
          <p:cNvSpPr>
            <a:spLocks noChangeArrowheads="1"/>
          </p:cNvSpPr>
          <p:nvPr/>
        </p:nvSpPr>
        <p:spPr bwMode="auto">
          <a:xfrm>
            <a:off x="6705600" y="54864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7" name="Rectangle 40"/>
          <p:cNvSpPr>
            <a:spLocks noChangeArrowheads="1"/>
          </p:cNvSpPr>
          <p:nvPr/>
        </p:nvSpPr>
        <p:spPr bwMode="auto">
          <a:xfrm>
            <a:off x="7620000" y="54864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8" name="Rectangle 2"/>
          <p:cNvSpPr>
            <a:spLocks noChangeArrowheads="1"/>
          </p:cNvSpPr>
          <p:nvPr/>
        </p:nvSpPr>
        <p:spPr bwMode="auto">
          <a:xfrm>
            <a:off x="48768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0,1</a:t>
            </a:r>
            <a:endParaRPr lang="en-US" sz="1600"/>
          </a:p>
        </p:txBody>
      </p:sp>
      <p:sp>
        <p:nvSpPr>
          <p:cNvPr id="32819" name="Rectangle 3"/>
          <p:cNvSpPr>
            <a:spLocks noChangeArrowheads="1"/>
          </p:cNvSpPr>
          <p:nvPr/>
        </p:nvSpPr>
        <p:spPr bwMode="auto">
          <a:xfrm>
            <a:off x="44196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0,0</a:t>
            </a:r>
            <a:endParaRPr lang="en-US" sz="1600"/>
          </a:p>
        </p:txBody>
      </p:sp>
      <p:sp>
        <p:nvSpPr>
          <p:cNvPr id="32820" name="Rectangle 4"/>
          <p:cNvSpPr>
            <a:spLocks noChangeArrowheads="1"/>
          </p:cNvSpPr>
          <p:nvPr/>
        </p:nvSpPr>
        <p:spPr bwMode="auto">
          <a:xfrm>
            <a:off x="44196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1,0</a:t>
            </a:r>
          </a:p>
        </p:txBody>
      </p:sp>
      <p:sp>
        <p:nvSpPr>
          <p:cNvPr id="32821" name="Rectangle 5"/>
          <p:cNvSpPr>
            <a:spLocks noChangeArrowheads="1"/>
          </p:cNvSpPr>
          <p:nvPr/>
        </p:nvSpPr>
        <p:spPr bwMode="auto">
          <a:xfrm>
            <a:off x="4419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2" name="Rectangle 6"/>
          <p:cNvSpPr>
            <a:spLocks noChangeArrowheads="1"/>
          </p:cNvSpPr>
          <p:nvPr/>
        </p:nvSpPr>
        <p:spPr bwMode="auto">
          <a:xfrm>
            <a:off x="4419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3" name="Rectangle 7"/>
          <p:cNvSpPr>
            <a:spLocks noChangeArrowheads="1"/>
          </p:cNvSpPr>
          <p:nvPr/>
        </p:nvSpPr>
        <p:spPr bwMode="auto">
          <a:xfrm>
            <a:off x="4876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4" name="Rectangle 8"/>
          <p:cNvSpPr>
            <a:spLocks noChangeArrowheads="1"/>
          </p:cNvSpPr>
          <p:nvPr/>
        </p:nvSpPr>
        <p:spPr bwMode="auto">
          <a:xfrm>
            <a:off x="4876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5" name="Rectangle 9"/>
          <p:cNvSpPr>
            <a:spLocks noChangeArrowheads="1"/>
          </p:cNvSpPr>
          <p:nvPr/>
        </p:nvSpPr>
        <p:spPr bwMode="auto">
          <a:xfrm>
            <a:off x="4876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6" name="Rectangle 10"/>
          <p:cNvSpPr>
            <a:spLocks noChangeArrowheads="1"/>
          </p:cNvSpPr>
          <p:nvPr/>
        </p:nvSpPr>
        <p:spPr bwMode="auto">
          <a:xfrm>
            <a:off x="53340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0,2</a:t>
            </a:r>
          </a:p>
        </p:txBody>
      </p:sp>
      <p:sp>
        <p:nvSpPr>
          <p:cNvPr id="32827" name="Rectangle 11"/>
          <p:cNvSpPr>
            <a:spLocks noChangeArrowheads="1"/>
          </p:cNvSpPr>
          <p:nvPr/>
        </p:nvSpPr>
        <p:spPr bwMode="auto">
          <a:xfrm>
            <a:off x="5334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8" name="Rectangle 12"/>
          <p:cNvSpPr>
            <a:spLocks noChangeArrowheads="1"/>
          </p:cNvSpPr>
          <p:nvPr/>
        </p:nvSpPr>
        <p:spPr bwMode="auto">
          <a:xfrm>
            <a:off x="5791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9" name="Rectangle 13"/>
          <p:cNvSpPr>
            <a:spLocks noChangeArrowheads="1"/>
          </p:cNvSpPr>
          <p:nvPr/>
        </p:nvSpPr>
        <p:spPr bwMode="auto">
          <a:xfrm>
            <a:off x="5791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0" name="Rectangle 14"/>
          <p:cNvSpPr>
            <a:spLocks noChangeArrowheads="1"/>
          </p:cNvSpPr>
          <p:nvPr/>
        </p:nvSpPr>
        <p:spPr bwMode="auto">
          <a:xfrm>
            <a:off x="57912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M</a:t>
            </a:r>
            <a:r>
              <a:rPr lang="en-US" sz="1600" baseline="-25000" dirty="0"/>
              <a:t>0,3</a:t>
            </a:r>
          </a:p>
        </p:txBody>
      </p:sp>
      <p:sp>
        <p:nvSpPr>
          <p:cNvPr id="32831" name="Rectangle 15"/>
          <p:cNvSpPr>
            <a:spLocks noChangeArrowheads="1"/>
          </p:cNvSpPr>
          <p:nvPr/>
        </p:nvSpPr>
        <p:spPr bwMode="auto">
          <a:xfrm>
            <a:off x="5334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2" name="Rectangle 16"/>
          <p:cNvSpPr>
            <a:spLocks noChangeArrowheads="1"/>
          </p:cNvSpPr>
          <p:nvPr/>
        </p:nvSpPr>
        <p:spPr bwMode="auto">
          <a:xfrm>
            <a:off x="5334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3" name="Rectangle 17"/>
          <p:cNvSpPr>
            <a:spLocks noChangeArrowheads="1"/>
          </p:cNvSpPr>
          <p:nvPr/>
        </p:nvSpPr>
        <p:spPr bwMode="auto">
          <a:xfrm>
            <a:off x="5791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4" name="Rectangle 18"/>
          <p:cNvSpPr>
            <a:spLocks noChangeArrowheads="1"/>
          </p:cNvSpPr>
          <p:nvPr/>
        </p:nvSpPr>
        <p:spPr bwMode="auto">
          <a:xfrm>
            <a:off x="4876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1,1</a:t>
            </a:r>
          </a:p>
        </p:txBody>
      </p:sp>
      <p:sp>
        <p:nvSpPr>
          <p:cNvPr id="32835" name="Rectangle 19"/>
          <p:cNvSpPr>
            <a:spLocks noChangeArrowheads="1"/>
          </p:cNvSpPr>
          <p:nvPr/>
        </p:nvSpPr>
        <p:spPr bwMode="auto">
          <a:xfrm>
            <a:off x="4419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2,0</a:t>
            </a:r>
            <a:endParaRPr lang="en-US" sz="1600"/>
          </a:p>
        </p:txBody>
      </p:sp>
      <p:sp>
        <p:nvSpPr>
          <p:cNvPr id="32836" name="Rectangle 20"/>
          <p:cNvSpPr>
            <a:spLocks noChangeArrowheads="1"/>
          </p:cNvSpPr>
          <p:nvPr/>
        </p:nvSpPr>
        <p:spPr bwMode="auto">
          <a:xfrm>
            <a:off x="5334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2,2</a:t>
            </a:r>
          </a:p>
        </p:txBody>
      </p:sp>
      <p:sp>
        <p:nvSpPr>
          <p:cNvPr id="32837" name="Rectangle 21"/>
          <p:cNvSpPr>
            <a:spLocks noChangeArrowheads="1"/>
          </p:cNvSpPr>
          <p:nvPr/>
        </p:nvSpPr>
        <p:spPr bwMode="auto">
          <a:xfrm>
            <a:off x="5791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2,3</a:t>
            </a:r>
          </a:p>
        </p:txBody>
      </p:sp>
      <p:sp>
        <p:nvSpPr>
          <p:cNvPr id="32838" name="Rectangle 22"/>
          <p:cNvSpPr>
            <a:spLocks noChangeArrowheads="1"/>
          </p:cNvSpPr>
          <p:nvPr/>
        </p:nvSpPr>
        <p:spPr bwMode="auto">
          <a:xfrm>
            <a:off x="4876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2,1</a:t>
            </a:r>
          </a:p>
        </p:txBody>
      </p:sp>
      <p:sp>
        <p:nvSpPr>
          <p:cNvPr id="32839" name="Rectangle 23"/>
          <p:cNvSpPr>
            <a:spLocks noChangeArrowheads="1"/>
          </p:cNvSpPr>
          <p:nvPr/>
        </p:nvSpPr>
        <p:spPr bwMode="auto">
          <a:xfrm>
            <a:off x="5791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1,3</a:t>
            </a:r>
          </a:p>
        </p:txBody>
      </p:sp>
      <p:sp>
        <p:nvSpPr>
          <p:cNvPr id="32840" name="Rectangle 24"/>
          <p:cNvSpPr>
            <a:spLocks noChangeArrowheads="1"/>
          </p:cNvSpPr>
          <p:nvPr/>
        </p:nvSpPr>
        <p:spPr bwMode="auto">
          <a:xfrm>
            <a:off x="5334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1,2</a:t>
            </a:r>
          </a:p>
        </p:txBody>
      </p:sp>
      <p:sp>
        <p:nvSpPr>
          <p:cNvPr id="32841" name="Rectangle 25"/>
          <p:cNvSpPr>
            <a:spLocks noChangeArrowheads="1"/>
          </p:cNvSpPr>
          <p:nvPr/>
        </p:nvSpPr>
        <p:spPr bwMode="auto">
          <a:xfrm>
            <a:off x="4419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2" name="Rectangle 26"/>
          <p:cNvSpPr>
            <a:spLocks noChangeArrowheads="1"/>
          </p:cNvSpPr>
          <p:nvPr/>
        </p:nvSpPr>
        <p:spPr bwMode="auto">
          <a:xfrm>
            <a:off x="4876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3" name="Rectangle 27"/>
          <p:cNvSpPr>
            <a:spLocks noChangeArrowheads="1"/>
          </p:cNvSpPr>
          <p:nvPr/>
        </p:nvSpPr>
        <p:spPr bwMode="auto">
          <a:xfrm>
            <a:off x="5791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4" name="Rectangle 28"/>
          <p:cNvSpPr>
            <a:spLocks noChangeArrowheads="1"/>
          </p:cNvSpPr>
          <p:nvPr/>
        </p:nvSpPr>
        <p:spPr bwMode="auto">
          <a:xfrm>
            <a:off x="5334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5" name="Rectangle 29"/>
          <p:cNvSpPr>
            <a:spLocks noChangeArrowheads="1"/>
          </p:cNvSpPr>
          <p:nvPr/>
        </p:nvSpPr>
        <p:spPr bwMode="auto">
          <a:xfrm>
            <a:off x="4419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3,0</a:t>
            </a:r>
            <a:endParaRPr lang="en-US" sz="1600"/>
          </a:p>
        </p:txBody>
      </p:sp>
      <p:sp>
        <p:nvSpPr>
          <p:cNvPr id="32846" name="Rectangle 30"/>
          <p:cNvSpPr>
            <a:spLocks noChangeArrowheads="1"/>
          </p:cNvSpPr>
          <p:nvPr/>
        </p:nvSpPr>
        <p:spPr bwMode="auto">
          <a:xfrm>
            <a:off x="5334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3,2</a:t>
            </a:r>
          </a:p>
        </p:txBody>
      </p:sp>
      <p:sp>
        <p:nvSpPr>
          <p:cNvPr id="32847" name="Rectangle 31"/>
          <p:cNvSpPr>
            <a:spLocks noChangeArrowheads="1"/>
          </p:cNvSpPr>
          <p:nvPr/>
        </p:nvSpPr>
        <p:spPr bwMode="auto">
          <a:xfrm>
            <a:off x="5791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3,3</a:t>
            </a:r>
          </a:p>
        </p:txBody>
      </p:sp>
      <p:sp>
        <p:nvSpPr>
          <p:cNvPr id="32848" name="Rectangle 32"/>
          <p:cNvSpPr>
            <a:spLocks noChangeArrowheads="1"/>
          </p:cNvSpPr>
          <p:nvPr/>
        </p:nvSpPr>
        <p:spPr bwMode="auto">
          <a:xfrm>
            <a:off x="4876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3,1</a:t>
            </a:r>
          </a:p>
        </p:txBody>
      </p:sp>
      <p:sp>
        <p:nvSpPr>
          <p:cNvPr id="32849" name="Rectangle 2"/>
          <p:cNvSpPr>
            <a:spLocks noChangeArrowheads="1"/>
          </p:cNvSpPr>
          <p:nvPr/>
        </p:nvSpPr>
        <p:spPr bwMode="auto">
          <a:xfrm>
            <a:off x="71628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0,1</a:t>
            </a:r>
            <a:endParaRPr lang="en-US" sz="1600"/>
          </a:p>
        </p:txBody>
      </p:sp>
      <p:sp>
        <p:nvSpPr>
          <p:cNvPr id="32850" name="Rectangle 3"/>
          <p:cNvSpPr>
            <a:spLocks noChangeArrowheads="1"/>
          </p:cNvSpPr>
          <p:nvPr/>
        </p:nvSpPr>
        <p:spPr bwMode="auto">
          <a:xfrm>
            <a:off x="67056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N</a:t>
            </a:r>
            <a:r>
              <a:rPr lang="en-US" sz="1600" baseline="-25000" dirty="0"/>
              <a:t>0,0</a:t>
            </a:r>
            <a:endParaRPr lang="en-US" sz="1600" dirty="0"/>
          </a:p>
        </p:txBody>
      </p:sp>
      <p:sp>
        <p:nvSpPr>
          <p:cNvPr id="32851" name="Rectangle 4"/>
          <p:cNvSpPr>
            <a:spLocks noChangeArrowheads="1"/>
          </p:cNvSpPr>
          <p:nvPr/>
        </p:nvSpPr>
        <p:spPr bwMode="auto">
          <a:xfrm>
            <a:off x="67056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1,0</a:t>
            </a:r>
          </a:p>
        </p:txBody>
      </p:sp>
      <p:sp>
        <p:nvSpPr>
          <p:cNvPr id="32852" name="Rectangle 5"/>
          <p:cNvSpPr>
            <a:spLocks noChangeArrowheads="1"/>
          </p:cNvSpPr>
          <p:nvPr/>
        </p:nvSpPr>
        <p:spPr bwMode="auto">
          <a:xfrm>
            <a:off x="67056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3" name="Rectangle 6"/>
          <p:cNvSpPr>
            <a:spLocks noChangeArrowheads="1"/>
          </p:cNvSpPr>
          <p:nvPr/>
        </p:nvSpPr>
        <p:spPr bwMode="auto">
          <a:xfrm>
            <a:off x="67056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4" name="Rectangle 7"/>
          <p:cNvSpPr>
            <a:spLocks noChangeArrowheads="1"/>
          </p:cNvSpPr>
          <p:nvPr/>
        </p:nvSpPr>
        <p:spPr bwMode="auto">
          <a:xfrm>
            <a:off x="71628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5" name="Rectangle 8"/>
          <p:cNvSpPr>
            <a:spLocks noChangeArrowheads="1"/>
          </p:cNvSpPr>
          <p:nvPr/>
        </p:nvSpPr>
        <p:spPr bwMode="auto">
          <a:xfrm>
            <a:off x="71628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6" name="Rectangle 9"/>
          <p:cNvSpPr>
            <a:spLocks noChangeArrowheads="1"/>
          </p:cNvSpPr>
          <p:nvPr/>
        </p:nvSpPr>
        <p:spPr bwMode="auto">
          <a:xfrm>
            <a:off x="71628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7" name="Rectangle 10"/>
          <p:cNvSpPr>
            <a:spLocks noChangeArrowheads="1"/>
          </p:cNvSpPr>
          <p:nvPr/>
        </p:nvSpPr>
        <p:spPr bwMode="auto">
          <a:xfrm>
            <a:off x="76200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0,2</a:t>
            </a:r>
          </a:p>
        </p:txBody>
      </p:sp>
      <p:sp>
        <p:nvSpPr>
          <p:cNvPr id="32858" name="Rectangle 11"/>
          <p:cNvSpPr>
            <a:spLocks noChangeArrowheads="1"/>
          </p:cNvSpPr>
          <p:nvPr/>
        </p:nvSpPr>
        <p:spPr bwMode="auto">
          <a:xfrm>
            <a:off x="76200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9" name="Rectangle 12"/>
          <p:cNvSpPr>
            <a:spLocks noChangeArrowheads="1"/>
          </p:cNvSpPr>
          <p:nvPr/>
        </p:nvSpPr>
        <p:spPr bwMode="auto">
          <a:xfrm>
            <a:off x="80772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0" name="Rectangle 13"/>
          <p:cNvSpPr>
            <a:spLocks noChangeArrowheads="1"/>
          </p:cNvSpPr>
          <p:nvPr/>
        </p:nvSpPr>
        <p:spPr bwMode="auto">
          <a:xfrm>
            <a:off x="80772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1" name="Rectangle 14"/>
          <p:cNvSpPr>
            <a:spLocks noChangeArrowheads="1"/>
          </p:cNvSpPr>
          <p:nvPr/>
        </p:nvSpPr>
        <p:spPr bwMode="auto">
          <a:xfrm>
            <a:off x="80772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0,3</a:t>
            </a:r>
          </a:p>
        </p:txBody>
      </p:sp>
      <p:sp>
        <p:nvSpPr>
          <p:cNvPr id="32862" name="Rectangle 15"/>
          <p:cNvSpPr>
            <a:spLocks noChangeArrowheads="1"/>
          </p:cNvSpPr>
          <p:nvPr/>
        </p:nvSpPr>
        <p:spPr bwMode="auto">
          <a:xfrm>
            <a:off x="76200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3" name="Rectangle 16"/>
          <p:cNvSpPr>
            <a:spLocks noChangeArrowheads="1"/>
          </p:cNvSpPr>
          <p:nvPr/>
        </p:nvSpPr>
        <p:spPr bwMode="auto">
          <a:xfrm>
            <a:off x="76200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4" name="Rectangle 17"/>
          <p:cNvSpPr>
            <a:spLocks noChangeArrowheads="1"/>
          </p:cNvSpPr>
          <p:nvPr/>
        </p:nvSpPr>
        <p:spPr bwMode="auto">
          <a:xfrm>
            <a:off x="80772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5" name="Rectangle 18"/>
          <p:cNvSpPr>
            <a:spLocks noChangeArrowheads="1"/>
          </p:cNvSpPr>
          <p:nvPr/>
        </p:nvSpPr>
        <p:spPr bwMode="auto">
          <a:xfrm>
            <a:off x="71628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1,1</a:t>
            </a:r>
          </a:p>
        </p:txBody>
      </p:sp>
      <p:sp>
        <p:nvSpPr>
          <p:cNvPr id="32866" name="Rectangle 19"/>
          <p:cNvSpPr>
            <a:spLocks noChangeArrowheads="1"/>
          </p:cNvSpPr>
          <p:nvPr/>
        </p:nvSpPr>
        <p:spPr bwMode="auto">
          <a:xfrm>
            <a:off x="67056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2,0</a:t>
            </a:r>
            <a:endParaRPr lang="en-US" sz="1600"/>
          </a:p>
        </p:txBody>
      </p:sp>
      <p:sp>
        <p:nvSpPr>
          <p:cNvPr id="32867" name="Rectangle 20"/>
          <p:cNvSpPr>
            <a:spLocks noChangeArrowheads="1"/>
          </p:cNvSpPr>
          <p:nvPr/>
        </p:nvSpPr>
        <p:spPr bwMode="auto">
          <a:xfrm>
            <a:off x="76200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2,2</a:t>
            </a:r>
          </a:p>
        </p:txBody>
      </p:sp>
      <p:sp>
        <p:nvSpPr>
          <p:cNvPr id="32868" name="Rectangle 21"/>
          <p:cNvSpPr>
            <a:spLocks noChangeArrowheads="1"/>
          </p:cNvSpPr>
          <p:nvPr/>
        </p:nvSpPr>
        <p:spPr bwMode="auto">
          <a:xfrm>
            <a:off x="80772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2,3</a:t>
            </a:r>
          </a:p>
        </p:txBody>
      </p:sp>
      <p:sp>
        <p:nvSpPr>
          <p:cNvPr id="32869" name="Rectangle 22"/>
          <p:cNvSpPr>
            <a:spLocks noChangeArrowheads="1"/>
          </p:cNvSpPr>
          <p:nvPr/>
        </p:nvSpPr>
        <p:spPr bwMode="auto">
          <a:xfrm>
            <a:off x="71628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2,1</a:t>
            </a:r>
          </a:p>
        </p:txBody>
      </p:sp>
      <p:sp>
        <p:nvSpPr>
          <p:cNvPr id="32870" name="Rectangle 23"/>
          <p:cNvSpPr>
            <a:spLocks noChangeArrowheads="1"/>
          </p:cNvSpPr>
          <p:nvPr/>
        </p:nvSpPr>
        <p:spPr bwMode="auto">
          <a:xfrm>
            <a:off x="80772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1,3</a:t>
            </a:r>
          </a:p>
        </p:txBody>
      </p:sp>
      <p:sp>
        <p:nvSpPr>
          <p:cNvPr id="32871" name="Rectangle 24"/>
          <p:cNvSpPr>
            <a:spLocks noChangeArrowheads="1"/>
          </p:cNvSpPr>
          <p:nvPr/>
        </p:nvSpPr>
        <p:spPr bwMode="auto">
          <a:xfrm>
            <a:off x="76200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1,2</a:t>
            </a:r>
          </a:p>
        </p:txBody>
      </p:sp>
      <p:sp>
        <p:nvSpPr>
          <p:cNvPr id="32872" name="Rectangle 25"/>
          <p:cNvSpPr>
            <a:spLocks noChangeArrowheads="1"/>
          </p:cNvSpPr>
          <p:nvPr/>
        </p:nvSpPr>
        <p:spPr bwMode="auto">
          <a:xfrm>
            <a:off x="67056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3" name="Rectangle 26"/>
          <p:cNvSpPr>
            <a:spLocks noChangeArrowheads="1"/>
          </p:cNvSpPr>
          <p:nvPr/>
        </p:nvSpPr>
        <p:spPr bwMode="auto">
          <a:xfrm>
            <a:off x="71628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4" name="Rectangle 27"/>
          <p:cNvSpPr>
            <a:spLocks noChangeArrowheads="1"/>
          </p:cNvSpPr>
          <p:nvPr/>
        </p:nvSpPr>
        <p:spPr bwMode="auto">
          <a:xfrm>
            <a:off x="80772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5" name="Rectangle 28"/>
          <p:cNvSpPr>
            <a:spLocks noChangeArrowheads="1"/>
          </p:cNvSpPr>
          <p:nvPr/>
        </p:nvSpPr>
        <p:spPr bwMode="auto">
          <a:xfrm>
            <a:off x="76200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6" name="Rectangle 29"/>
          <p:cNvSpPr>
            <a:spLocks noChangeArrowheads="1"/>
          </p:cNvSpPr>
          <p:nvPr/>
        </p:nvSpPr>
        <p:spPr bwMode="auto">
          <a:xfrm>
            <a:off x="67056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3,0</a:t>
            </a:r>
            <a:endParaRPr lang="en-US" sz="1600"/>
          </a:p>
        </p:txBody>
      </p:sp>
      <p:sp>
        <p:nvSpPr>
          <p:cNvPr id="32877" name="Rectangle 30"/>
          <p:cNvSpPr>
            <a:spLocks noChangeArrowheads="1"/>
          </p:cNvSpPr>
          <p:nvPr/>
        </p:nvSpPr>
        <p:spPr bwMode="auto">
          <a:xfrm>
            <a:off x="76200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3,2</a:t>
            </a:r>
          </a:p>
        </p:txBody>
      </p:sp>
      <p:sp>
        <p:nvSpPr>
          <p:cNvPr id="32878" name="Rectangle 31"/>
          <p:cNvSpPr>
            <a:spLocks noChangeArrowheads="1"/>
          </p:cNvSpPr>
          <p:nvPr/>
        </p:nvSpPr>
        <p:spPr bwMode="auto">
          <a:xfrm>
            <a:off x="80772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3,3</a:t>
            </a:r>
          </a:p>
        </p:txBody>
      </p:sp>
      <p:sp>
        <p:nvSpPr>
          <p:cNvPr id="32879" name="Rectangle 32"/>
          <p:cNvSpPr>
            <a:spLocks noChangeArrowheads="1"/>
          </p:cNvSpPr>
          <p:nvPr/>
        </p:nvSpPr>
        <p:spPr bwMode="auto">
          <a:xfrm>
            <a:off x="71628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3,1</a:t>
            </a:r>
          </a:p>
        </p:txBody>
      </p:sp>
      <p:sp>
        <p:nvSpPr>
          <p:cNvPr id="32880" name="TextBox 116"/>
          <p:cNvSpPr txBox="1">
            <a:spLocks noChangeArrowheads="1"/>
          </p:cNvSpPr>
          <p:nvPr/>
        </p:nvSpPr>
        <p:spPr bwMode="auto">
          <a:xfrm>
            <a:off x="2514600" y="4572000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Row = 0</a:t>
            </a:r>
          </a:p>
        </p:txBody>
      </p:sp>
      <p:sp>
        <p:nvSpPr>
          <p:cNvPr id="32881" name="TextBox 117"/>
          <p:cNvSpPr txBox="1">
            <a:spLocks noChangeArrowheads="1"/>
          </p:cNvSpPr>
          <p:nvPr/>
        </p:nvSpPr>
        <p:spPr bwMode="auto">
          <a:xfrm>
            <a:off x="2514600" y="5029200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Row = 1</a:t>
            </a:r>
          </a:p>
        </p:txBody>
      </p:sp>
      <p:sp>
        <p:nvSpPr>
          <p:cNvPr id="127" name="Title 1"/>
          <p:cNvSpPr>
            <a:spLocks noGrp="1"/>
          </p:cNvSpPr>
          <p:nvPr>
            <p:ph type="title"/>
          </p:nvPr>
        </p:nvSpPr>
        <p:spPr>
          <a:xfrm>
            <a:off x="419100" y="-3235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Work for Block (0,0) Thread(0,0)</a:t>
            </a:r>
          </a:p>
        </p:txBody>
      </p:sp>
      <p:sp>
        <p:nvSpPr>
          <p:cNvPr id="2" name="矩形 1"/>
          <p:cNvSpPr/>
          <p:nvPr/>
        </p:nvSpPr>
        <p:spPr>
          <a:xfrm>
            <a:off x="419100" y="1288266"/>
            <a:ext cx="46474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LTStd-Roman"/>
              </a:rPr>
              <a:t>During the 3</a:t>
            </a:r>
            <a:r>
              <a:rPr lang="en-US" altLang="zh-CN" sz="2400" baseline="30000" dirty="0">
                <a:latin typeface="TimesLTStd-Roman"/>
              </a:rPr>
              <a:t>rd</a:t>
            </a:r>
            <a:r>
              <a:rPr lang="en-US" altLang="zh-CN" sz="1000" dirty="0">
                <a:latin typeface="TimesLTStd-Roman"/>
              </a:rPr>
              <a:t> </a:t>
            </a:r>
            <a:r>
              <a:rPr lang="en-US" altLang="zh-CN" sz="2400" dirty="0">
                <a:latin typeface="TimesLTStd-Roman"/>
              </a:rPr>
              <a:t>iteration (</a:t>
            </a:r>
            <a:r>
              <a:rPr lang="en-US" altLang="zh-CN" dirty="0">
                <a:latin typeface="LetterGothicStd"/>
              </a:rPr>
              <a:t>k=3</a:t>
            </a:r>
            <a:r>
              <a:rPr lang="en-US" altLang="zh-CN" sz="2400" dirty="0">
                <a:latin typeface="TimesLTStd-Roman"/>
              </a:rPr>
              <a:t>):</a:t>
            </a:r>
          </a:p>
          <a:p>
            <a:endParaRPr lang="zh-CN" altLang="en-US" sz="2400" dirty="0"/>
          </a:p>
        </p:txBody>
      </p:sp>
      <p:sp>
        <p:nvSpPr>
          <p:cNvPr id="3" name="矩形 2"/>
          <p:cNvSpPr/>
          <p:nvPr/>
        </p:nvSpPr>
        <p:spPr>
          <a:xfrm>
            <a:off x="785869" y="1942607"/>
            <a:ext cx="35702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LetterGothicStd"/>
              </a:rPr>
              <a:t>Row*</a:t>
            </a:r>
            <a:r>
              <a:rPr lang="en-US" altLang="zh-CN" dirty="0" err="1">
                <a:latin typeface="LetterGothicStd"/>
              </a:rPr>
              <a:t>Width+k</a:t>
            </a:r>
            <a:r>
              <a:rPr lang="en-US" altLang="zh-CN" dirty="0">
                <a:latin typeface="LetterGothicStd"/>
              </a:rPr>
              <a:t> </a:t>
            </a:r>
            <a:r>
              <a:rPr lang="en-US" altLang="zh-CN" sz="2400" dirty="0">
                <a:latin typeface="STIXGeneral-Regular"/>
              </a:rPr>
              <a:t>= </a:t>
            </a:r>
            <a:r>
              <a:rPr lang="en-US" altLang="zh-CN" sz="2400" dirty="0">
                <a:latin typeface="TimesLTStd-Roman"/>
              </a:rPr>
              <a:t>0*4 </a:t>
            </a:r>
            <a:r>
              <a:rPr lang="en-US" altLang="zh-CN" sz="2400" dirty="0">
                <a:latin typeface="STIXGeneral-Regular"/>
              </a:rPr>
              <a:t>+ </a:t>
            </a:r>
            <a:r>
              <a:rPr lang="en-US" altLang="zh-CN" sz="2400" dirty="0">
                <a:latin typeface="TimesLTStd-Roman"/>
              </a:rPr>
              <a:t>3 </a:t>
            </a:r>
            <a:r>
              <a:rPr lang="en-US" altLang="zh-CN" sz="2400" dirty="0">
                <a:latin typeface="STIXGeneral-Regular"/>
              </a:rPr>
              <a:t>= </a:t>
            </a:r>
            <a:r>
              <a:rPr lang="en-US" altLang="zh-CN" sz="2400" dirty="0">
                <a:latin typeface="TimesLTStd-Roman"/>
              </a:rPr>
              <a:t>3</a:t>
            </a:r>
            <a:endParaRPr lang="zh-CN" altLang="en-US" sz="2400" dirty="0"/>
          </a:p>
        </p:txBody>
      </p:sp>
      <p:sp>
        <p:nvSpPr>
          <p:cNvPr id="4" name="矩形 3"/>
          <p:cNvSpPr/>
          <p:nvPr/>
        </p:nvSpPr>
        <p:spPr>
          <a:xfrm>
            <a:off x="792732" y="2402040"/>
            <a:ext cx="37240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LetterGothicStd"/>
              </a:rPr>
              <a:t>k*</a:t>
            </a:r>
            <a:r>
              <a:rPr lang="en-US" altLang="zh-CN" dirty="0" err="1">
                <a:latin typeface="LetterGothicStd"/>
              </a:rPr>
              <a:t>Width+Col</a:t>
            </a:r>
            <a:r>
              <a:rPr lang="en-US" altLang="zh-CN" dirty="0">
                <a:latin typeface="LetterGothicStd"/>
              </a:rPr>
              <a:t> </a:t>
            </a:r>
            <a:r>
              <a:rPr lang="en-US" altLang="zh-CN" sz="2400" dirty="0">
                <a:latin typeface="STIXGeneral-Regular"/>
              </a:rPr>
              <a:t>= </a:t>
            </a:r>
            <a:r>
              <a:rPr lang="en-US" altLang="zh-CN" sz="2400" dirty="0">
                <a:latin typeface="TimesLTStd-Roman"/>
              </a:rPr>
              <a:t>3*4 </a:t>
            </a:r>
            <a:r>
              <a:rPr lang="en-US" altLang="zh-CN" sz="2400" dirty="0">
                <a:latin typeface="STIXGeneral-Regular"/>
              </a:rPr>
              <a:t>+ </a:t>
            </a:r>
            <a:r>
              <a:rPr lang="en-US" altLang="zh-CN" sz="2400" dirty="0">
                <a:latin typeface="TimesLTStd-Roman"/>
              </a:rPr>
              <a:t>0 </a:t>
            </a:r>
            <a:r>
              <a:rPr lang="en-US" altLang="zh-CN" sz="2400" dirty="0">
                <a:latin typeface="STIXGeneral-Regular"/>
              </a:rPr>
              <a:t>= </a:t>
            </a:r>
            <a:r>
              <a:rPr lang="en-US" altLang="zh-CN" sz="2400" dirty="0">
                <a:latin typeface="TimesLTStd-Roman"/>
              </a:rPr>
              <a:t>12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423680" y="3027254"/>
            <a:ext cx="554629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TimesLTStd-Roman"/>
              </a:rPr>
              <a:t>Therefore, we are accessing </a:t>
            </a:r>
            <a:r>
              <a:rPr lang="en-US" altLang="zh-CN" sz="1600" dirty="0">
                <a:latin typeface="LetterGothicStd"/>
              </a:rPr>
              <a:t>M[3] </a:t>
            </a:r>
            <a:r>
              <a:rPr lang="en-US" altLang="zh-CN" sz="2000" dirty="0">
                <a:latin typeface="TimesLTStd-Roman"/>
              </a:rPr>
              <a:t>and </a:t>
            </a:r>
            <a:r>
              <a:rPr lang="en-US" altLang="zh-CN" sz="1600" dirty="0">
                <a:latin typeface="LetterGothicStd"/>
              </a:rPr>
              <a:t>N[12]</a:t>
            </a:r>
            <a:r>
              <a:rPr lang="en-US" altLang="zh-CN" sz="2000" dirty="0">
                <a:latin typeface="TimesLTStd-Roman"/>
              </a:rPr>
              <a:t>, which are the 1D equivalent of </a:t>
            </a:r>
            <a:r>
              <a:rPr lang="en-US" altLang="zh-CN" dirty="0">
                <a:latin typeface="LetterGothicStd"/>
              </a:rPr>
              <a:t>M</a:t>
            </a:r>
            <a:r>
              <a:rPr lang="en-US" altLang="zh-CN" sz="1000" dirty="0">
                <a:latin typeface="TimesLTStd-Roman"/>
              </a:rPr>
              <a:t>0,3</a:t>
            </a:r>
            <a:r>
              <a:rPr lang="en-US" altLang="zh-CN" sz="900" dirty="0">
                <a:latin typeface="TimesLTStd-Roman"/>
              </a:rPr>
              <a:t> </a:t>
            </a:r>
            <a:r>
              <a:rPr lang="en-US" altLang="zh-CN" sz="2000" dirty="0">
                <a:latin typeface="TimesLTStd-Roman"/>
              </a:rPr>
              <a:t>and </a:t>
            </a:r>
            <a:r>
              <a:rPr lang="en-US" altLang="zh-CN" dirty="0">
                <a:latin typeface="LetterGothicStd"/>
              </a:rPr>
              <a:t>N</a:t>
            </a:r>
            <a:r>
              <a:rPr lang="en-US" altLang="zh-CN" sz="1000" dirty="0">
                <a:latin typeface="TimesLTStd-Roman"/>
              </a:rPr>
              <a:t>3,0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006689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TextBox 118"/>
          <p:cNvSpPr txBox="1">
            <a:spLocks noChangeArrowheads="1"/>
          </p:cNvSpPr>
          <p:nvPr/>
        </p:nvSpPr>
        <p:spPr bwMode="auto">
          <a:xfrm rot="5400000">
            <a:off x="6250782" y="1674018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Col = 0</a:t>
            </a:r>
          </a:p>
        </p:txBody>
      </p:sp>
      <p:sp>
        <p:nvSpPr>
          <p:cNvPr id="32772" name="TextBox 119"/>
          <p:cNvSpPr txBox="1">
            <a:spLocks noChangeArrowheads="1"/>
          </p:cNvSpPr>
          <p:nvPr/>
        </p:nvSpPr>
        <p:spPr bwMode="auto">
          <a:xfrm rot="5400000">
            <a:off x="6631782" y="1674018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Col = 1</a:t>
            </a:r>
          </a:p>
        </p:txBody>
      </p:sp>
      <p:sp>
        <p:nvSpPr>
          <p:cNvPr id="32773" name="Line 60"/>
          <p:cNvSpPr>
            <a:spLocks noChangeShapeType="1"/>
          </p:cNvSpPr>
          <p:nvPr/>
        </p:nvSpPr>
        <p:spPr bwMode="auto">
          <a:xfrm>
            <a:off x="6757866" y="2373924"/>
            <a:ext cx="0" cy="220980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77" name="Line 61"/>
          <p:cNvSpPr>
            <a:spLocks noChangeShapeType="1"/>
          </p:cNvSpPr>
          <p:nvPr/>
        </p:nvSpPr>
        <p:spPr bwMode="auto">
          <a:xfrm>
            <a:off x="4686300" y="4689232"/>
            <a:ext cx="2019300" cy="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83" name="Rectangle 2"/>
          <p:cNvSpPr>
            <a:spLocks noChangeArrowheads="1"/>
          </p:cNvSpPr>
          <p:nvPr/>
        </p:nvSpPr>
        <p:spPr bwMode="auto">
          <a:xfrm>
            <a:off x="71628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P</a:t>
            </a:r>
            <a:r>
              <a:rPr lang="en-US" sz="1600" baseline="-25000" dirty="0"/>
              <a:t>0,1</a:t>
            </a:r>
            <a:endParaRPr lang="en-US" sz="1600" dirty="0"/>
          </a:p>
        </p:txBody>
      </p:sp>
      <p:sp>
        <p:nvSpPr>
          <p:cNvPr id="32784" name="Rectangle 3"/>
          <p:cNvSpPr>
            <a:spLocks noChangeArrowheads="1"/>
          </p:cNvSpPr>
          <p:nvPr/>
        </p:nvSpPr>
        <p:spPr bwMode="auto">
          <a:xfrm>
            <a:off x="67056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0,0</a:t>
            </a:r>
            <a:endParaRPr lang="en-US" sz="1600"/>
          </a:p>
        </p:txBody>
      </p:sp>
      <p:sp>
        <p:nvSpPr>
          <p:cNvPr id="32785" name="Rectangle 4"/>
          <p:cNvSpPr>
            <a:spLocks noChangeArrowheads="1"/>
          </p:cNvSpPr>
          <p:nvPr/>
        </p:nvSpPr>
        <p:spPr bwMode="auto">
          <a:xfrm>
            <a:off x="67056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1,0</a:t>
            </a:r>
          </a:p>
        </p:txBody>
      </p:sp>
      <p:sp>
        <p:nvSpPr>
          <p:cNvPr id="32786" name="Rectangle 5"/>
          <p:cNvSpPr>
            <a:spLocks noChangeArrowheads="1"/>
          </p:cNvSpPr>
          <p:nvPr/>
        </p:nvSpPr>
        <p:spPr bwMode="auto">
          <a:xfrm>
            <a:off x="6705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7" name="Rectangle 6"/>
          <p:cNvSpPr>
            <a:spLocks noChangeArrowheads="1"/>
          </p:cNvSpPr>
          <p:nvPr/>
        </p:nvSpPr>
        <p:spPr bwMode="auto">
          <a:xfrm>
            <a:off x="6705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8" name="Rectangle 7"/>
          <p:cNvSpPr>
            <a:spLocks noChangeArrowheads="1"/>
          </p:cNvSpPr>
          <p:nvPr/>
        </p:nvSpPr>
        <p:spPr bwMode="auto">
          <a:xfrm>
            <a:off x="7162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9" name="Rectangle 8"/>
          <p:cNvSpPr>
            <a:spLocks noChangeArrowheads="1"/>
          </p:cNvSpPr>
          <p:nvPr/>
        </p:nvSpPr>
        <p:spPr bwMode="auto">
          <a:xfrm>
            <a:off x="7162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0" name="Rectangle 9"/>
          <p:cNvSpPr>
            <a:spLocks noChangeArrowheads="1"/>
          </p:cNvSpPr>
          <p:nvPr/>
        </p:nvSpPr>
        <p:spPr bwMode="auto">
          <a:xfrm>
            <a:off x="7162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1" name="Rectangle 10"/>
          <p:cNvSpPr>
            <a:spLocks noChangeArrowheads="1"/>
          </p:cNvSpPr>
          <p:nvPr/>
        </p:nvSpPr>
        <p:spPr bwMode="auto">
          <a:xfrm>
            <a:off x="76200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0,2</a:t>
            </a:r>
          </a:p>
        </p:txBody>
      </p:sp>
      <p:sp>
        <p:nvSpPr>
          <p:cNvPr id="32792" name="Rectangle 11"/>
          <p:cNvSpPr>
            <a:spLocks noChangeArrowheads="1"/>
          </p:cNvSpPr>
          <p:nvPr/>
        </p:nvSpPr>
        <p:spPr bwMode="auto">
          <a:xfrm>
            <a:off x="7620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3" name="Rectangle 12"/>
          <p:cNvSpPr>
            <a:spLocks noChangeArrowheads="1"/>
          </p:cNvSpPr>
          <p:nvPr/>
        </p:nvSpPr>
        <p:spPr bwMode="auto">
          <a:xfrm>
            <a:off x="8077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4" name="Rectangle 13"/>
          <p:cNvSpPr>
            <a:spLocks noChangeArrowheads="1"/>
          </p:cNvSpPr>
          <p:nvPr/>
        </p:nvSpPr>
        <p:spPr bwMode="auto">
          <a:xfrm>
            <a:off x="8077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5" name="Rectangle 14"/>
          <p:cNvSpPr>
            <a:spLocks noChangeArrowheads="1"/>
          </p:cNvSpPr>
          <p:nvPr/>
        </p:nvSpPr>
        <p:spPr bwMode="auto">
          <a:xfrm>
            <a:off x="80772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0,3</a:t>
            </a:r>
          </a:p>
        </p:txBody>
      </p:sp>
      <p:sp>
        <p:nvSpPr>
          <p:cNvPr id="32796" name="Rectangle 15"/>
          <p:cNvSpPr>
            <a:spLocks noChangeArrowheads="1"/>
          </p:cNvSpPr>
          <p:nvPr/>
        </p:nvSpPr>
        <p:spPr bwMode="auto">
          <a:xfrm>
            <a:off x="7620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7" name="Rectangle 16"/>
          <p:cNvSpPr>
            <a:spLocks noChangeArrowheads="1"/>
          </p:cNvSpPr>
          <p:nvPr/>
        </p:nvSpPr>
        <p:spPr bwMode="auto">
          <a:xfrm>
            <a:off x="7620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8" name="Rectangle 17"/>
          <p:cNvSpPr>
            <a:spLocks noChangeArrowheads="1"/>
          </p:cNvSpPr>
          <p:nvPr/>
        </p:nvSpPr>
        <p:spPr bwMode="auto">
          <a:xfrm>
            <a:off x="8077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9" name="Rectangle 18"/>
          <p:cNvSpPr>
            <a:spLocks noChangeArrowheads="1"/>
          </p:cNvSpPr>
          <p:nvPr/>
        </p:nvSpPr>
        <p:spPr bwMode="auto">
          <a:xfrm>
            <a:off x="7162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1,1</a:t>
            </a:r>
          </a:p>
        </p:txBody>
      </p:sp>
      <p:sp>
        <p:nvSpPr>
          <p:cNvPr id="32800" name="Rectangle 19"/>
          <p:cNvSpPr>
            <a:spLocks noChangeArrowheads="1"/>
          </p:cNvSpPr>
          <p:nvPr/>
        </p:nvSpPr>
        <p:spPr bwMode="auto">
          <a:xfrm>
            <a:off x="6705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2,0</a:t>
            </a:r>
            <a:endParaRPr lang="en-US" sz="1600"/>
          </a:p>
        </p:txBody>
      </p:sp>
      <p:sp>
        <p:nvSpPr>
          <p:cNvPr id="32801" name="Rectangle 20"/>
          <p:cNvSpPr>
            <a:spLocks noChangeArrowheads="1"/>
          </p:cNvSpPr>
          <p:nvPr/>
        </p:nvSpPr>
        <p:spPr bwMode="auto">
          <a:xfrm>
            <a:off x="7620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2,2</a:t>
            </a:r>
          </a:p>
        </p:txBody>
      </p:sp>
      <p:sp>
        <p:nvSpPr>
          <p:cNvPr id="32802" name="Rectangle 21"/>
          <p:cNvSpPr>
            <a:spLocks noChangeArrowheads="1"/>
          </p:cNvSpPr>
          <p:nvPr/>
        </p:nvSpPr>
        <p:spPr bwMode="auto">
          <a:xfrm>
            <a:off x="8077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2,3</a:t>
            </a:r>
          </a:p>
        </p:txBody>
      </p:sp>
      <p:sp>
        <p:nvSpPr>
          <p:cNvPr id="32803" name="Rectangle 22"/>
          <p:cNvSpPr>
            <a:spLocks noChangeArrowheads="1"/>
          </p:cNvSpPr>
          <p:nvPr/>
        </p:nvSpPr>
        <p:spPr bwMode="auto">
          <a:xfrm>
            <a:off x="7162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2,1</a:t>
            </a:r>
          </a:p>
        </p:txBody>
      </p:sp>
      <p:sp>
        <p:nvSpPr>
          <p:cNvPr id="32804" name="Rectangle 23"/>
          <p:cNvSpPr>
            <a:spLocks noChangeArrowheads="1"/>
          </p:cNvSpPr>
          <p:nvPr/>
        </p:nvSpPr>
        <p:spPr bwMode="auto">
          <a:xfrm>
            <a:off x="8077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1,3</a:t>
            </a:r>
          </a:p>
        </p:txBody>
      </p:sp>
      <p:sp>
        <p:nvSpPr>
          <p:cNvPr id="32805" name="Rectangle 24"/>
          <p:cNvSpPr>
            <a:spLocks noChangeArrowheads="1"/>
          </p:cNvSpPr>
          <p:nvPr/>
        </p:nvSpPr>
        <p:spPr bwMode="auto">
          <a:xfrm>
            <a:off x="7620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1,2</a:t>
            </a:r>
          </a:p>
        </p:txBody>
      </p:sp>
      <p:sp>
        <p:nvSpPr>
          <p:cNvPr id="32806" name="Rectangle 25"/>
          <p:cNvSpPr>
            <a:spLocks noChangeArrowheads="1"/>
          </p:cNvSpPr>
          <p:nvPr/>
        </p:nvSpPr>
        <p:spPr bwMode="auto">
          <a:xfrm>
            <a:off x="6705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7" name="Rectangle 26"/>
          <p:cNvSpPr>
            <a:spLocks noChangeArrowheads="1"/>
          </p:cNvSpPr>
          <p:nvPr/>
        </p:nvSpPr>
        <p:spPr bwMode="auto">
          <a:xfrm>
            <a:off x="7162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8" name="Rectangle 27"/>
          <p:cNvSpPr>
            <a:spLocks noChangeArrowheads="1"/>
          </p:cNvSpPr>
          <p:nvPr/>
        </p:nvSpPr>
        <p:spPr bwMode="auto">
          <a:xfrm>
            <a:off x="8077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9" name="Rectangle 28"/>
          <p:cNvSpPr>
            <a:spLocks noChangeArrowheads="1"/>
          </p:cNvSpPr>
          <p:nvPr/>
        </p:nvSpPr>
        <p:spPr bwMode="auto">
          <a:xfrm>
            <a:off x="7620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0" name="Rectangle 29"/>
          <p:cNvSpPr>
            <a:spLocks noChangeArrowheads="1"/>
          </p:cNvSpPr>
          <p:nvPr/>
        </p:nvSpPr>
        <p:spPr bwMode="auto">
          <a:xfrm>
            <a:off x="6705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3,0</a:t>
            </a:r>
            <a:endParaRPr lang="en-US" sz="1600"/>
          </a:p>
        </p:txBody>
      </p:sp>
      <p:sp>
        <p:nvSpPr>
          <p:cNvPr id="32811" name="Rectangle 30"/>
          <p:cNvSpPr>
            <a:spLocks noChangeArrowheads="1"/>
          </p:cNvSpPr>
          <p:nvPr/>
        </p:nvSpPr>
        <p:spPr bwMode="auto">
          <a:xfrm>
            <a:off x="7620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3,2</a:t>
            </a:r>
          </a:p>
        </p:txBody>
      </p:sp>
      <p:sp>
        <p:nvSpPr>
          <p:cNvPr id="32812" name="Rectangle 31"/>
          <p:cNvSpPr>
            <a:spLocks noChangeArrowheads="1"/>
          </p:cNvSpPr>
          <p:nvPr/>
        </p:nvSpPr>
        <p:spPr bwMode="auto">
          <a:xfrm>
            <a:off x="8077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3,3</a:t>
            </a:r>
          </a:p>
        </p:txBody>
      </p:sp>
      <p:sp>
        <p:nvSpPr>
          <p:cNvPr id="32813" name="Rectangle 32"/>
          <p:cNvSpPr>
            <a:spLocks noChangeArrowheads="1"/>
          </p:cNvSpPr>
          <p:nvPr/>
        </p:nvSpPr>
        <p:spPr bwMode="auto">
          <a:xfrm>
            <a:off x="7162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3,1</a:t>
            </a:r>
          </a:p>
        </p:txBody>
      </p:sp>
      <p:sp>
        <p:nvSpPr>
          <p:cNvPr id="32814" name="Rectangle 33"/>
          <p:cNvSpPr>
            <a:spLocks noChangeArrowheads="1"/>
          </p:cNvSpPr>
          <p:nvPr/>
        </p:nvSpPr>
        <p:spPr bwMode="auto">
          <a:xfrm>
            <a:off x="6705600" y="45720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5" name="Rectangle 37"/>
          <p:cNvSpPr>
            <a:spLocks noChangeArrowheads="1"/>
          </p:cNvSpPr>
          <p:nvPr/>
        </p:nvSpPr>
        <p:spPr bwMode="auto">
          <a:xfrm>
            <a:off x="7620000" y="45720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6" name="Rectangle 39"/>
          <p:cNvSpPr>
            <a:spLocks noChangeArrowheads="1"/>
          </p:cNvSpPr>
          <p:nvPr/>
        </p:nvSpPr>
        <p:spPr bwMode="auto">
          <a:xfrm>
            <a:off x="6705600" y="54864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7" name="Rectangle 40"/>
          <p:cNvSpPr>
            <a:spLocks noChangeArrowheads="1"/>
          </p:cNvSpPr>
          <p:nvPr/>
        </p:nvSpPr>
        <p:spPr bwMode="auto">
          <a:xfrm>
            <a:off x="7620000" y="54864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18" name="Rectangle 2"/>
          <p:cNvSpPr>
            <a:spLocks noChangeArrowheads="1"/>
          </p:cNvSpPr>
          <p:nvPr/>
        </p:nvSpPr>
        <p:spPr bwMode="auto">
          <a:xfrm>
            <a:off x="48768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0,1</a:t>
            </a:r>
            <a:endParaRPr lang="en-US" sz="1600"/>
          </a:p>
        </p:txBody>
      </p:sp>
      <p:sp>
        <p:nvSpPr>
          <p:cNvPr id="32819" name="Rectangle 3"/>
          <p:cNvSpPr>
            <a:spLocks noChangeArrowheads="1"/>
          </p:cNvSpPr>
          <p:nvPr/>
        </p:nvSpPr>
        <p:spPr bwMode="auto">
          <a:xfrm>
            <a:off x="44196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0,0</a:t>
            </a:r>
            <a:endParaRPr lang="en-US" sz="1600"/>
          </a:p>
        </p:txBody>
      </p:sp>
      <p:sp>
        <p:nvSpPr>
          <p:cNvPr id="32820" name="Rectangle 4"/>
          <p:cNvSpPr>
            <a:spLocks noChangeArrowheads="1"/>
          </p:cNvSpPr>
          <p:nvPr/>
        </p:nvSpPr>
        <p:spPr bwMode="auto">
          <a:xfrm>
            <a:off x="44196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1,0</a:t>
            </a:r>
          </a:p>
        </p:txBody>
      </p:sp>
      <p:sp>
        <p:nvSpPr>
          <p:cNvPr id="32821" name="Rectangle 5"/>
          <p:cNvSpPr>
            <a:spLocks noChangeArrowheads="1"/>
          </p:cNvSpPr>
          <p:nvPr/>
        </p:nvSpPr>
        <p:spPr bwMode="auto">
          <a:xfrm>
            <a:off x="4419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2" name="Rectangle 6"/>
          <p:cNvSpPr>
            <a:spLocks noChangeArrowheads="1"/>
          </p:cNvSpPr>
          <p:nvPr/>
        </p:nvSpPr>
        <p:spPr bwMode="auto">
          <a:xfrm>
            <a:off x="4419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3" name="Rectangle 7"/>
          <p:cNvSpPr>
            <a:spLocks noChangeArrowheads="1"/>
          </p:cNvSpPr>
          <p:nvPr/>
        </p:nvSpPr>
        <p:spPr bwMode="auto">
          <a:xfrm>
            <a:off x="4876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4" name="Rectangle 8"/>
          <p:cNvSpPr>
            <a:spLocks noChangeArrowheads="1"/>
          </p:cNvSpPr>
          <p:nvPr/>
        </p:nvSpPr>
        <p:spPr bwMode="auto">
          <a:xfrm>
            <a:off x="4876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5" name="Rectangle 9"/>
          <p:cNvSpPr>
            <a:spLocks noChangeArrowheads="1"/>
          </p:cNvSpPr>
          <p:nvPr/>
        </p:nvSpPr>
        <p:spPr bwMode="auto">
          <a:xfrm>
            <a:off x="4876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6" name="Rectangle 10"/>
          <p:cNvSpPr>
            <a:spLocks noChangeArrowheads="1"/>
          </p:cNvSpPr>
          <p:nvPr/>
        </p:nvSpPr>
        <p:spPr bwMode="auto">
          <a:xfrm>
            <a:off x="53340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0,2</a:t>
            </a:r>
          </a:p>
        </p:txBody>
      </p:sp>
      <p:sp>
        <p:nvSpPr>
          <p:cNvPr id="32827" name="Rectangle 11"/>
          <p:cNvSpPr>
            <a:spLocks noChangeArrowheads="1"/>
          </p:cNvSpPr>
          <p:nvPr/>
        </p:nvSpPr>
        <p:spPr bwMode="auto">
          <a:xfrm>
            <a:off x="5334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8" name="Rectangle 12"/>
          <p:cNvSpPr>
            <a:spLocks noChangeArrowheads="1"/>
          </p:cNvSpPr>
          <p:nvPr/>
        </p:nvSpPr>
        <p:spPr bwMode="auto">
          <a:xfrm>
            <a:off x="5791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29" name="Rectangle 13"/>
          <p:cNvSpPr>
            <a:spLocks noChangeArrowheads="1"/>
          </p:cNvSpPr>
          <p:nvPr/>
        </p:nvSpPr>
        <p:spPr bwMode="auto">
          <a:xfrm>
            <a:off x="5791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0" name="Rectangle 14"/>
          <p:cNvSpPr>
            <a:spLocks noChangeArrowheads="1"/>
          </p:cNvSpPr>
          <p:nvPr/>
        </p:nvSpPr>
        <p:spPr bwMode="auto">
          <a:xfrm>
            <a:off x="57912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M</a:t>
            </a:r>
            <a:r>
              <a:rPr lang="en-US" sz="1600" baseline="-25000" dirty="0"/>
              <a:t>0,3</a:t>
            </a:r>
          </a:p>
        </p:txBody>
      </p:sp>
      <p:sp>
        <p:nvSpPr>
          <p:cNvPr id="32831" name="Rectangle 15"/>
          <p:cNvSpPr>
            <a:spLocks noChangeArrowheads="1"/>
          </p:cNvSpPr>
          <p:nvPr/>
        </p:nvSpPr>
        <p:spPr bwMode="auto">
          <a:xfrm>
            <a:off x="5334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2" name="Rectangle 16"/>
          <p:cNvSpPr>
            <a:spLocks noChangeArrowheads="1"/>
          </p:cNvSpPr>
          <p:nvPr/>
        </p:nvSpPr>
        <p:spPr bwMode="auto">
          <a:xfrm>
            <a:off x="5334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3" name="Rectangle 17"/>
          <p:cNvSpPr>
            <a:spLocks noChangeArrowheads="1"/>
          </p:cNvSpPr>
          <p:nvPr/>
        </p:nvSpPr>
        <p:spPr bwMode="auto">
          <a:xfrm>
            <a:off x="5791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34" name="Rectangle 18"/>
          <p:cNvSpPr>
            <a:spLocks noChangeArrowheads="1"/>
          </p:cNvSpPr>
          <p:nvPr/>
        </p:nvSpPr>
        <p:spPr bwMode="auto">
          <a:xfrm>
            <a:off x="4876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1,1</a:t>
            </a:r>
          </a:p>
        </p:txBody>
      </p:sp>
      <p:sp>
        <p:nvSpPr>
          <p:cNvPr id="32835" name="Rectangle 19"/>
          <p:cNvSpPr>
            <a:spLocks noChangeArrowheads="1"/>
          </p:cNvSpPr>
          <p:nvPr/>
        </p:nvSpPr>
        <p:spPr bwMode="auto">
          <a:xfrm>
            <a:off x="4419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2,0</a:t>
            </a:r>
            <a:endParaRPr lang="en-US" sz="1600"/>
          </a:p>
        </p:txBody>
      </p:sp>
      <p:sp>
        <p:nvSpPr>
          <p:cNvPr id="32836" name="Rectangle 20"/>
          <p:cNvSpPr>
            <a:spLocks noChangeArrowheads="1"/>
          </p:cNvSpPr>
          <p:nvPr/>
        </p:nvSpPr>
        <p:spPr bwMode="auto">
          <a:xfrm>
            <a:off x="5334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2,2</a:t>
            </a:r>
          </a:p>
        </p:txBody>
      </p:sp>
      <p:sp>
        <p:nvSpPr>
          <p:cNvPr id="32837" name="Rectangle 21"/>
          <p:cNvSpPr>
            <a:spLocks noChangeArrowheads="1"/>
          </p:cNvSpPr>
          <p:nvPr/>
        </p:nvSpPr>
        <p:spPr bwMode="auto">
          <a:xfrm>
            <a:off x="5791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2,3</a:t>
            </a:r>
          </a:p>
        </p:txBody>
      </p:sp>
      <p:sp>
        <p:nvSpPr>
          <p:cNvPr id="32838" name="Rectangle 22"/>
          <p:cNvSpPr>
            <a:spLocks noChangeArrowheads="1"/>
          </p:cNvSpPr>
          <p:nvPr/>
        </p:nvSpPr>
        <p:spPr bwMode="auto">
          <a:xfrm>
            <a:off x="4876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2,1</a:t>
            </a:r>
          </a:p>
        </p:txBody>
      </p:sp>
      <p:sp>
        <p:nvSpPr>
          <p:cNvPr id="32839" name="Rectangle 23"/>
          <p:cNvSpPr>
            <a:spLocks noChangeArrowheads="1"/>
          </p:cNvSpPr>
          <p:nvPr/>
        </p:nvSpPr>
        <p:spPr bwMode="auto">
          <a:xfrm>
            <a:off x="5791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1,3</a:t>
            </a:r>
          </a:p>
        </p:txBody>
      </p:sp>
      <p:sp>
        <p:nvSpPr>
          <p:cNvPr id="32840" name="Rectangle 24"/>
          <p:cNvSpPr>
            <a:spLocks noChangeArrowheads="1"/>
          </p:cNvSpPr>
          <p:nvPr/>
        </p:nvSpPr>
        <p:spPr bwMode="auto">
          <a:xfrm>
            <a:off x="5334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1,2</a:t>
            </a:r>
          </a:p>
        </p:txBody>
      </p:sp>
      <p:sp>
        <p:nvSpPr>
          <p:cNvPr id="32841" name="Rectangle 25"/>
          <p:cNvSpPr>
            <a:spLocks noChangeArrowheads="1"/>
          </p:cNvSpPr>
          <p:nvPr/>
        </p:nvSpPr>
        <p:spPr bwMode="auto">
          <a:xfrm>
            <a:off x="4419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2" name="Rectangle 26"/>
          <p:cNvSpPr>
            <a:spLocks noChangeArrowheads="1"/>
          </p:cNvSpPr>
          <p:nvPr/>
        </p:nvSpPr>
        <p:spPr bwMode="auto">
          <a:xfrm>
            <a:off x="4876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3" name="Rectangle 27"/>
          <p:cNvSpPr>
            <a:spLocks noChangeArrowheads="1"/>
          </p:cNvSpPr>
          <p:nvPr/>
        </p:nvSpPr>
        <p:spPr bwMode="auto">
          <a:xfrm>
            <a:off x="5791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4" name="Rectangle 28"/>
          <p:cNvSpPr>
            <a:spLocks noChangeArrowheads="1"/>
          </p:cNvSpPr>
          <p:nvPr/>
        </p:nvSpPr>
        <p:spPr bwMode="auto">
          <a:xfrm>
            <a:off x="5334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45" name="Rectangle 29"/>
          <p:cNvSpPr>
            <a:spLocks noChangeArrowheads="1"/>
          </p:cNvSpPr>
          <p:nvPr/>
        </p:nvSpPr>
        <p:spPr bwMode="auto">
          <a:xfrm>
            <a:off x="4419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3,0</a:t>
            </a:r>
            <a:endParaRPr lang="en-US" sz="1600"/>
          </a:p>
        </p:txBody>
      </p:sp>
      <p:sp>
        <p:nvSpPr>
          <p:cNvPr id="32846" name="Rectangle 30"/>
          <p:cNvSpPr>
            <a:spLocks noChangeArrowheads="1"/>
          </p:cNvSpPr>
          <p:nvPr/>
        </p:nvSpPr>
        <p:spPr bwMode="auto">
          <a:xfrm>
            <a:off x="5334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3,2</a:t>
            </a:r>
          </a:p>
        </p:txBody>
      </p:sp>
      <p:sp>
        <p:nvSpPr>
          <p:cNvPr id="32847" name="Rectangle 31"/>
          <p:cNvSpPr>
            <a:spLocks noChangeArrowheads="1"/>
          </p:cNvSpPr>
          <p:nvPr/>
        </p:nvSpPr>
        <p:spPr bwMode="auto">
          <a:xfrm>
            <a:off x="5791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3,3</a:t>
            </a:r>
          </a:p>
        </p:txBody>
      </p:sp>
      <p:sp>
        <p:nvSpPr>
          <p:cNvPr id="32848" name="Rectangle 32"/>
          <p:cNvSpPr>
            <a:spLocks noChangeArrowheads="1"/>
          </p:cNvSpPr>
          <p:nvPr/>
        </p:nvSpPr>
        <p:spPr bwMode="auto">
          <a:xfrm>
            <a:off x="4876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3,1</a:t>
            </a:r>
          </a:p>
        </p:txBody>
      </p:sp>
      <p:sp>
        <p:nvSpPr>
          <p:cNvPr id="32849" name="Rectangle 2"/>
          <p:cNvSpPr>
            <a:spLocks noChangeArrowheads="1"/>
          </p:cNvSpPr>
          <p:nvPr/>
        </p:nvSpPr>
        <p:spPr bwMode="auto">
          <a:xfrm>
            <a:off x="71628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0,1</a:t>
            </a:r>
            <a:endParaRPr lang="en-US" sz="1600"/>
          </a:p>
        </p:txBody>
      </p:sp>
      <p:sp>
        <p:nvSpPr>
          <p:cNvPr id="32850" name="Rectangle 3"/>
          <p:cNvSpPr>
            <a:spLocks noChangeArrowheads="1"/>
          </p:cNvSpPr>
          <p:nvPr/>
        </p:nvSpPr>
        <p:spPr bwMode="auto">
          <a:xfrm>
            <a:off x="67056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0,0</a:t>
            </a:r>
            <a:endParaRPr lang="en-US" sz="1600"/>
          </a:p>
        </p:txBody>
      </p:sp>
      <p:sp>
        <p:nvSpPr>
          <p:cNvPr id="32851" name="Rectangle 4"/>
          <p:cNvSpPr>
            <a:spLocks noChangeArrowheads="1"/>
          </p:cNvSpPr>
          <p:nvPr/>
        </p:nvSpPr>
        <p:spPr bwMode="auto">
          <a:xfrm>
            <a:off x="67056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1,0</a:t>
            </a:r>
          </a:p>
        </p:txBody>
      </p:sp>
      <p:sp>
        <p:nvSpPr>
          <p:cNvPr id="32852" name="Rectangle 5"/>
          <p:cNvSpPr>
            <a:spLocks noChangeArrowheads="1"/>
          </p:cNvSpPr>
          <p:nvPr/>
        </p:nvSpPr>
        <p:spPr bwMode="auto">
          <a:xfrm>
            <a:off x="67056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3" name="Rectangle 6"/>
          <p:cNvSpPr>
            <a:spLocks noChangeArrowheads="1"/>
          </p:cNvSpPr>
          <p:nvPr/>
        </p:nvSpPr>
        <p:spPr bwMode="auto">
          <a:xfrm>
            <a:off x="67056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4" name="Rectangle 7"/>
          <p:cNvSpPr>
            <a:spLocks noChangeArrowheads="1"/>
          </p:cNvSpPr>
          <p:nvPr/>
        </p:nvSpPr>
        <p:spPr bwMode="auto">
          <a:xfrm>
            <a:off x="71628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5" name="Rectangle 8"/>
          <p:cNvSpPr>
            <a:spLocks noChangeArrowheads="1"/>
          </p:cNvSpPr>
          <p:nvPr/>
        </p:nvSpPr>
        <p:spPr bwMode="auto">
          <a:xfrm>
            <a:off x="71628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6" name="Rectangle 9"/>
          <p:cNvSpPr>
            <a:spLocks noChangeArrowheads="1"/>
          </p:cNvSpPr>
          <p:nvPr/>
        </p:nvSpPr>
        <p:spPr bwMode="auto">
          <a:xfrm>
            <a:off x="71628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7" name="Rectangle 10"/>
          <p:cNvSpPr>
            <a:spLocks noChangeArrowheads="1"/>
          </p:cNvSpPr>
          <p:nvPr/>
        </p:nvSpPr>
        <p:spPr bwMode="auto">
          <a:xfrm>
            <a:off x="76200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0,2</a:t>
            </a:r>
          </a:p>
        </p:txBody>
      </p:sp>
      <p:sp>
        <p:nvSpPr>
          <p:cNvPr id="32858" name="Rectangle 11"/>
          <p:cNvSpPr>
            <a:spLocks noChangeArrowheads="1"/>
          </p:cNvSpPr>
          <p:nvPr/>
        </p:nvSpPr>
        <p:spPr bwMode="auto">
          <a:xfrm>
            <a:off x="76200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59" name="Rectangle 12"/>
          <p:cNvSpPr>
            <a:spLocks noChangeArrowheads="1"/>
          </p:cNvSpPr>
          <p:nvPr/>
        </p:nvSpPr>
        <p:spPr bwMode="auto">
          <a:xfrm>
            <a:off x="80772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0" name="Rectangle 13"/>
          <p:cNvSpPr>
            <a:spLocks noChangeArrowheads="1"/>
          </p:cNvSpPr>
          <p:nvPr/>
        </p:nvSpPr>
        <p:spPr bwMode="auto">
          <a:xfrm>
            <a:off x="80772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1" name="Rectangle 14"/>
          <p:cNvSpPr>
            <a:spLocks noChangeArrowheads="1"/>
          </p:cNvSpPr>
          <p:nvPr/>
        </p:nvSpPr>
        <p:spPr bwMode="auto">
          <a:xfrm>
            <a:off x="80772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0,3</a:t>
            </a:r>
          </a:p>
        </p:txBody>
      </p:sp>
      <p:sp>
        <p:nvSpPr>
          <p:cNvPr id="32862" name="Rectangle 15"/>
          <p:cNvSpPr>
            <a:spLocks noChangeArrowheads="1"/>
          </p:cNvSpPr>
          <p:nvPr/>
        </p:nvSpPr>
        <p:spPr bwMode="auto">
          <a:xfrm>
            <a:off x="76200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3" name="Rectangle 16"/>
          <p:cNvSpPr>
            <a:spLocks noChangeArrowheads="1"/>
          </p:cNvSpPr>
          <p:nvPr/>
        </p:nvSpPr>
        <p:spPr bwMode="auto">
          <a:xfrm>
            <a:off x="76200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4" name="Rectangle 17"/>
          <p:cNvSpPr>
            <a:spLocks noChangeArrowheads="1"/>
          </p:cNvSpPr>
          <p:nvPr/>
        </p:nvSpPr>
        <p:spPr bwMode="auto">
          <a:xfrm>
            <a:off x="80772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65" name="Rectangle 18"/>
          <p:cNvSpPr>
            <a:spLocks noChangeArrowheads="1"/>
          </p:cNvSpPr>
          <p:nvPr/>
        </p:nvSpPr>
        <p:spPr bwMode="auto">
          <a:xfrm>
            <a:off x="71628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1,1</a:t>
            </a:r>
          </a:p>
        </p:txBody>
      </p:sp>
      <p:sp>
        <p:nvSpPr>
          <p:cNvPr id="32866" name="Rectangle 19"/>
          <p:cNvSpPr>
            <a:spLocks noChangeArrowheads="1"/>
          </p:cNvSpPr>
          <p:nvPr/>
        </p:nvSpPr>
        <p:spPr bwMode="auto">
          <a:xfrm>
            <a:off x="67056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2,0</a:t>
            </a:r>
            <a:endParaRPr lang="en-US" sz="1600"/>
          </a:p>
        </p:txBody>
      </p:sp>
      <p:sp>
        <p:nvSpPr>
          <p:cNvPr id="32867" name="Rectangle 20"/>
          <p:cNvSpPr>
            <a:spLocks noChangeArrowheads="1"/>
          </p:cNvSpPr>
          <p:nvPr/>
        </p:nvSpPr>
        <p:spPr bwMode="auto">
          <a:xfrm>
            <a:off x="76200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2,2</a:t>
            </a:r>
          </a:p>
        </p:txBody>
      </p:sp>
      <p:sp>
        <p:nvSpPr>
          <p:cNvPr id="32868" name="Rectangle 21"/>
          <p:cNvSpPr>
            <a:spLocks noChangeArrowheads="1"/>
          </p:cNvSpPr>
          <p:nvPr/>
        </p:nvSpPr>
        <p:spPr bwMode="auto">
          <a:xfrm>
            <a:off x="80772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2,3</a:t>
            </a:r>
          </a:p>
        </p:txBody>
      </p:sp>
      <p:sp>
        <p:nvSpPr>
          <p:cNvPr id="32869" name="Rectangle 22"/>
          <p:cNvSpPr>
            <a:spLocks noChangeArrowheads="1"/>
          </p:cNvSpPr>
          <p:nvPr/>
        </p:nvSpPr>
        <p:spPr bwMode="auto">
          <a:xfrm>
            <a:off x="71628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2,1</a:t>
            </a:r>
          </a:p>
        </p:txBody>
      </p:sp>
      <p:sp>
        <p:nvSpPr>
          <p:cNvPr id="32870" name="Rectangle 23"/>
          <p:cNvSpPr>
            <a:spLocks noChangeArrowheads="1"/>
          </p:cNvSpPr>
          <p:nvPr/>
        </p:nvSpPr>
        <p:spPr bwMode="auto">
          <a:xfrm>
            <a:off x="80772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1,3</a:t>
            </a:r>
          </a:p>
        </p:txBody>
      </p:sp>
      <p:sp>
        <p:nvSpPr>
          <p:cNvPr id="32871" name="Rectangle 24"/>
          <p:cNvSpPr>
            <a:spLocks noChangeArrowheads="1"/>
          </p:cNvSpPr>
          <p:nvPr/>
        </p:nvSpPr>
        <p:spPr bwMode="auto">
          <a:xfrm>
            <a:off x="76200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1,2</a:t>
            </a:r>
          </a:p>
        </p:txBody>
      </p:sp>
      <p:sp>
        <p:nvSpPr>
          <p:cNvPr id="32872" name="Rectangle 25"/>
          <p:cNvSpPr>
            <a:spLocks noChangeArrowheads="1"/>
          </p:cNvSpPr>
          <p:nvPr/>
        </p:nvSpPr>
        <p:spPr bwMode="auto">
          <a:xfrm>
            <a:off x="67056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3" name="Rectangle 26"/>
          <p:cNvSpPr>
            <a:spLocks noChangeArrowheads="1"/>
          </p:cNvSpPr>
          <p:nvPr/>
        </p:nvSpPr>
        <p:spPr bwMode="auto">
          <a:xfrm>
            <a:off x="71628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4" name="Rectangle 27"/>
          <p:cNvSpPr>
            <a:spLocks noChangeArrowheads="1"/>
          </p:cNvSpPr>
          <p:nvPr/>
        </p:nvSpPr>
        <p:spPr bwMode="auto">
          <a:xfrm>
            <a:off x="80772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5" name="Rectangle 28"/>
          <p:cNvSpPr>
            <a:spLocks noChangeArrowheads="1"/>
          </p:cNvSpPr>
          <p:nvPr/>
        </p:nvSpPr>
        <p:spPr bwMode="auto">
          <a:xfrm>
            <a:off x="76200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76" name="Rectangle 29"/>
          <p:cNvSpPr>
            <a:spLocks noChangeArrowheads="1"/>
          </p:cNvSpPr>
          <p:nvPr/>
        </p:nvSpPr>
        <p:spPr bwMode="auto">
          <a:xfrm>
            <a:off x="67056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3,0</a:t>
            </a:r>
            <a:endParaRPr lang="en-US" sz="1600"/>
          </a:p>
        </p:txBody>
      </p:sp>
      <p:sp>
        <p:nvSpPr>
          <p:cNvPr id="32877" name="Rectangle 30"/>
          <p:cNvSpPr>
            <a:spLocks noChangeArrowheads="1"/>
          </p:cNvSpPr>
          <p:nvPr/>
        </p:nvSpPr>
        <p:spPr bwMode="auto">
          <a:xfrm>
            <a:off x="76200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3,2</a:t>
            </a:r>
          </a:p>
        </p:txBody>
      </p:sp>
      <p:sp>
        <p:nvSpPr>
          <p:cNvPr id="32878" name="Rectangle 31"/>
          <p:cNvSpPr>
            <a:spLocks noChangeArrowheads="1"/>
          </p:cNvSpPr>
          <p:nvPr/>
        </p:nvSpPr>
        <p:spPr bwMode="auto">
          <a:xfrm>
            <a:off x="80772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3,3</a:t>
            </a:r>
          </a:p>
        </p:txBody>
      </p:sp>
      <p:sp>
        <p:nvSpPr>
          <p:cNvPr id="32879" name="Rectangle 32"/>
          <p:cNvSpPr>
            <a:spLocks noChangeArrowheads="1"/>
          </p:cNvSpPr>
          <p:nvPr/>
        </p:nvSpPr>
        <p:spPr bwMode="auto">
          <a:xfrm>
            <a:off x="71628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3,1</a:t>
            </a:r>
          </a:p>
        </p:txBody>
      </p:sp>
      <p:sp>
        <p:nvSpPr>
          <p:cNvPr id="32880" name="TextBox 116"/>
          <p:cNvSpPr txBox="1">
            <a:spLocks noChangeArrowheads="1"/>
          </p:cNvSpPr>
          <p:nvPr/>
        </p:nvSpPr>
        <p:spPr bwMode="auto">
          <a:xfrm>
            <a:off x="2514600" y="4572000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Row = 0</a:t>
            </a:r>
          </a:p>
        </p:txBody>
      </p:sp>
      <p:sp>
        <p:nvSpPr>
          <p:cNvPr id="32881" name="TextBox 117"/>
          <p:cNvSpPr txBox="1">
            <a:spLocks noChangeArrowheads="1"/>
          </p:cNvSpPr>
          <p:nvPr/>
        </p:nvSpPr>
        <p:spPr bwMode="auto">
          <a:xfrm>
            <a:off x="2514600" y="5029200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Row = 1</a:t>
            </a:r>
          </a:p>
        </p:txBody>
      </p:sp>
      <p:sp>
        <p:nvSpPr>
          <p:cNvPr id="127" name="Title 1"/>
          <p:cNvSpPr>
            <a:spLocks noGrp="1"/>
          </p:cNvSpPr>
          <p:nvPr>
            <p:ph type="title"/>
          </p:nvPr>
        </p:nvSpPr>
        <p:spPr>
          <a:xfrm>
            <a:off x="419100" y="-3235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Work for Block (0,0) Thread(0,0)</a:t>
            </a:r>
          </a:p>
        </p:txBody>
      </p:sp>
      <p:sp>
        <p:nvSpPr>
          <p:cNvPr id="2" name="矩形 1"/>
          <p:cNvSpPr/>
          <p:nvPr/>
        </p:nvSpPr>
        <p:spPr>
          <a:xfrm>
            <a:off x="419100" y="1288266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TimesLTStd-Roman"/>
              </a:rPr>
              <a:t>At last:</a:t>
            </a:r>
            <a:endParaRPr lang="zh-CN" altLang="en-US" sz="2400" dirty="0"/>
          </a:p>
        </p:txBody>
      </p:sp>
      <p:sp>
        <p:nvSpPr>
          <p:cNvPr id="5" name="矩形 4"/>
          <p:cNvSpPr/>
          <p:nvPr/>
        </p:nvSpPr>
        <p:spPr>
          <a:xfrm>
            <a:off x="419100" y="1947634"/>
            <a:ext cx="5546297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Thread(0,0) in block(0,0) </a:t>
            </a:r>
            <a:r>
              <a:rPr lang="zh-CN" altLang="en-US" dirty="0"/>
              <a:t>成功计算了矩阵</a:t>
            </a:r>
            <a:r>
              <a:rPr lang="en-US" dirty="0"/>
              <a:t>M</a:t>
            </a:r>
            <a:r>
              <a:rPr lang="zh-CN" altLang="en-US" dirty="0"/>
              <a:t>的第</a:t>
            </a:r>
            <a:r>
              <a:rPr lang="en-US" altLang="zh-CN" dirty="0"/>
              <a:t>0</a:t>
            </a:r>
            <a:r>
              <a:rPr lang="zh-CN" altLang="en-US" dirty="0"/>
              <a:t>行和矩阵</a:t>
            </a:r>
            <a:r>
              <a:rPr lang="en-US" dirty="0"/>
              <a:t>N</a:t>
            </a:r>
            <a:r>
              <a:rPr lang="zh-CN" altLang="en-US" dirty="0"/>
              <a:t>的第</a:t>
            </a:r>
            <a:r>
              <a:rPr lang="en-US" altLang="zh-CN" dirty="0"/>
              <a:t>0</a:t>
            </a:r>
            <a:r>
              <a:rPr lang="zh-CN" altLang="en-US" dirty="0"/>
              <a:t>列的内积，计算结果保存在</a:t>
            </a:r>
            <a:r>
              <a:rPr lang="en-US" altLang="zh-CN" dirty="0"/>
              <a:t>P</a:t>
            </a:r>
            <a:r>
              <a:rPr lang="en-US" altLang="zh-CN" baseline="-25000" dirty="0"/>
              <a:t>0,0</a:t>
            </a:r>
            <a:r>
              <a:rPr lang="en-US" altLang="zh-CN" dirty="0"/>
              <a:t>.</a:t>
            </a:r>
          </a:p>
          <a:p>
            <a:endParaRPr lang="en-US" altLang="zh-CN" sz="2400" dirty="0"/>
          </a:p>
          <a:p>
            <a:r>
              <a:rPr lang="en-US" altLang="zh-CN" dirty="0"/>
              <a:t>After the loop, the thread writes P[Row*</a:t>
            </a:r>
            <a:r>
              <a:rPr lang="en-US" altLang="zh-CN" dirty="0" err="1"/>
              <a:t>Width+Col</a:t>
            </a:r>
            <a:r>
              <a:rPr lang="en-US" altLang="zh-CN" dirty="0"/>
              <a:t>],</a:t>
            </a:r>
          </a:p>
          <a:p>
            <a:r>
              <a:rPr lang="en-US" altLang="zh-CN" dirty="0"/>
              <a:t>which is P[0], the 1D equivalent of </a:t>
            </a:r>
            <a:r>
              <a:rPr lang="en-US" altLang="zh-CN" sz="2000" dirty="0"/>
              <a:t>P</a:t>
            </a:r>
            <a:r>
              <a:rPr lang="en-US" altLang="zh-CN" sz="2000" baseline="-25000" dirty="0"/>
              <a:t>0,0</a:t>
            </a:r>
            <a:r>
              <a:rPr lang="en-US" altLang="zh-CN" sz="2000" dirty="0"/>
              <a:t>.</a:t>
            </a:r>
            <a:endParaRPr lang="zh-CN" altLang="en-US" sz="24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778" y="4191000"/>
            <a:ext cx="2955643" cy="235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0229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>
          <a:xfrm>
            <a:off x="419100" y="-15082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Work for Block (0,1)</a:t>
            </a:r>
          </a:p>
        </p:txBody>
      </p:sp>
      <p:sp>
        <p:nvSpPr>
          <p:cNvPr id="23556" name="Rectangle 2"/>
          <p:cNvSpPr>
            <a:spLocks noChangeArrowheads="1"/>
          </p:cNvSpPr>
          <p:nvPr/>
        </p:nvSpPr>
        <p:spPr bwMode="auto">
          <a:xfrm>
            <a:off x="71628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P</a:t>
            </a:r>
            <a:r>
              <a:rPr lang="en-US" sz="1600" baseline="-25000" dirty="0"/>
              <a:t>0,1</a:t>
            </a:r>
            <a:endParaRPr lang="en-US" sz="1600" dirty="0"/>
          </a:p>
        </p:txBody>
      </p:sp>
      <p:sp>
        <p:nvSpPr>
          <p:cNvPr id="23557" name="Rectangle 3"/>
          <p:cNvSpPr>
            <a:spLocks noChangeArrowheads="1"/>
          </p:cNvSpPr>
          <p:nvPr/>
        </p:nvSpPr>
        <p:spPr bwMode="auto">
          <a:xfrm>
            <a:off x="67056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0,0</a:t>
            </a:r>
            <a:endParaRPr lang="en-US" sz="1600"/>
          </a:p>
        </p:txBody>
      </p:sp>
      <p:sp>
        <p:nvSpPr>
          <p:cNvPr id="23558" name="Rectangle 4"/>
          <p:cNvSpPr>
            <a:spLocks noChangeArrowheads="1"/>
          </p:cNvSpPr>
          <p:nvPr/>
        </p:nvSpPr>
        <p:spPr bwMode="auto">
          <a:xfrm>
            <a:off x="67056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0,1</a:t>
            </a:r>
          </a:p>
        </p:txBody>
      </p:sp>
      <p:sp>
        <p:nvSpPr>
          <p:cNvPr id="23559" name="Rectangle 5"/>
          <p:cNvSpPr>
            <a:spLocks noChangeArrowheads="1"/>
          </p:cNvSpPr>
          <p:nvPr/>
        </p:nvSpPr>
        <p:spPr bwMode="auto">
          <a:xfrm>
            <a:off x="6705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0" name="Rectangle 6"/>
          <p:cNvSpPr>
            <a:spLocks noChangeArrowheads="1"/>
          </p:cNvSpPr>
          <p:nvPr/>
        </p:nvSpPr>
        <p:spPr bwMode="auto">
          <a:xfrm>
            <a:off x="6705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1" name="Rectangle 7"/>
          <p:cNvSpPr>
            <a:spLocks noChangeArrowheads="1"/>
          </p:cNvSpPr>
          <p:nvPr/>
        </p:nvSpPr>
        <p:spPr bwMode="auto">
          <a:xfrm>
            <a:off x="7162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2" name="Rectangle 8"/>
          <p:cNvSpPr>
            <a:spLocks noChangeArrowheads="1"/>
          </p:cNvSpPr>
          <p:nvPr/>
        </p:nvSpPr>
        <p:spPr bwMode="auto">
          <a:xfrm>
            <a:off x="7162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3" name="Rectangle 9"/>
          <p:cNvSpPr>
            <a:spLocks noChangeArrowheads="1"/>
          </p:cNvSpPr>
          <p:nvPr/>
        </p:nvSpPr>
        <p:spPr bwMode="auto">
          <a:xfrm>
            <a:off x="7162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4" name="Rectangle 10"/>
          <p:cNvSpPr>
            <a:spLocks noChangeArrowheads="1"/>
          </p:cNvSpPr>
          <p:nvPr/>
        </p:nvSpPr>
        <p:spPr bwMode="auto">
          <a:xfrm>
            <a:off x="76200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P</a:t>
            </a:r>
            <a:r>
              <a:rPr lang="en-US" sz="1600" baseline="-25000" dirty="0"/>
              <a:t>0,2</a:t>
            </a:r>
          </a:p>
        </p:txBody>
      </p:sp>
      <p:sp>
        <p:nvSpPr>
          <p:cNvPr id="23565" name="Rectangle 11"/>
          <p:cNvSpPr>
            <a:spLocks noChangeArrowheads="1"/>
          </p:cNvSpPr>
          <p:nvPr/>
        </p:nvSpPr>
        <p:spPr bwMode="auto">
          <a:xfrm>
            <a:off x="7620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6" name="Rectangle 12"/>
          <p:cNvSpPr>
            <a:spLocks noChangeArrowheads="1"/>
          </p:cNvSpPr>
          <p:nvPr/>
        </p:nvSpPr>
        <p:spPr bwMode="auto">
          <a:xfrm>
            <a:off x="8077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7" name="Rectangle 13"/>
          <p:cNvSpPr>
            <a:spLocks noChangeArrowheads="1"/>
          </p:cNvSpPr>
          <p:nvPr/>
        </p:nvSpPr>
        <p:spPr bwMode="auto">
          <a:xfrm>
            <a:off x="8077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8" name="Rectangle 14"/>
          <p:cNvSpPr>
            <a:spLocks noChangeArrowheads="1"/>
          </p:cNvSpPr>
          <p:nvPr/>
        </p:nvSpPr>
        <p:spPr bwMode="auto">
          <a:xfrm>
            <a:off x="80772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P</a:t>
            </a:r>
            <a:r>
              <a:rPr lang="en-US" sz="1600" baseline="-25000" dirty="0"/>
              <a:t>0,3</a:t>
            </a:r>
          </a:p>
        </p:txBody>
      </p:sp>
      <p:sp>
        <p:nvSpPr>
          <p:cNvPr id="23569" name="Rectangle 15"/>
          <p:cNvSpPr>
            <a:spLocks noChangeArrowheads="1"/>
          </p:cNvSpPr>
          <p:nvPr/>
        </p:nvSpPr>
        <p:spPr bwMode="auto">
          <a:xfrm>
            <a:off x="7620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70" name="Rectangle 16"/>
          <p:cNvSpPr>
            <a:spLocks noChangeArrowheads="1"/>
          </p:cNvSpPr>
          <p:nvPr/>
        </p:nvSpPr>
        <p:spPr bwMode="auto">
          <a:xfrm>
            <a:off x="7620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71" name="Rectangle 17"/>
          <p:cNvSpPr>
            <a:spLocks noChangeArrowheads="1"/>
          </p:cNvSpPr>
          <p:nvPr/>
        </p:nvSpPr>
        <p:spPr bwMode="auto">
          <a:xfrm>
            <a:off x="8077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72" name="Rectangle 18"/>
          <p:cNvSpPr>
            <a:spLocks noChangeArrowheads="1"/>
          </p:cNvSpPr>
          <p:nvPr/>
        </p:nvSpPr>
        <p:spPr bwMode="auto">
          <a:xfrm>
            <a:off x="7162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1,1</a:t>
            </a:r>
          </a:p>
        </p:txBody>
      </p:sp>
      <p:sp>
        <p:nvSpPr>
          <p:cNvPr id="23573" name="Rectangle 19"/>
          <p:cNvSpPr>
            <a:spLocks noChangeArrowheads="1"/>
          </p:cNvSpPr>
          <p:nvPr/>
        </p:nvSpPr>
        <p:spPr bwMode="auto">
          <a:xfrm>
            <a:off x="6705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P</a:t>
            </a:r>
            <a:r>
              <a:rPr lang="en-US" sz="1600" baseline="-25000" dirty="0"/>
              <a:t>2,0</a:t>
            </a:r>
            <a:endParaRPr lang="en-US" sz="1600" dirty="0"/>
          </a:p>
        </p:txBody>
      </p:sp>
      <p:sp>
        <p:nvSpPr>
          <p:cNvPr id="23574" name="Rectangle 20"/>
          <p:cNvSpPr>
            <a:spLocks noChangeArrowheads="1"/>
          </p:cNvSpPr>
          <p:nvPr/>
        </p:nvSpPr>
        <p:spPr bwMode="auto">
          <a:xfrm>
            <a:off x="7620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2,2</a:t>
            </a:r>
          </a:p>
        </p:txBody>
      </p:sp>
      <p:sp>
        <p:nvSpPr>
          <p:cNvPr id="23575" name="Rectangle 21"/>
          <p:cNvSpPr>
            <a:spLocks noChangeArrowheads="1"/>
          </p:cNvSpPr>
          <p:nvPr/>
        </p:nvSpPr>
        <p:spPr bwMode="auto">
          <a:xfrm>
            <a:off x="8077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P</a:t>
            </a:r>
            <a:r>
              <a:rPr lang="en-US" sz="1600" baseline="-25000" dirty="0"/>
              <a:t>2,3</a:t>
            </a:r>
          </a:p>
        </p:txBody>
      </p:sp>
      <p:sp>
        <p:nvSpPr>
          <p:cNvPr id="23576" name="Rectangle 22"/>
          <p:cNvSpPr>
            <a:spLocks noChangeArrowheads="1"/>
          </p:cNvSpPr>
          <p:nvPr/>
        </p:nvSpPr>
        <p:spPr bwMode="auto">
          <a:xfrm>
            <a:off x="7162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P</a:t>
            </a:r>
            <a:r>
              <a:rPr lang="en-US" sz="1600" baseline="-25000" dirty="0"/>
              <a:t>2,1</a:t>
            </a:r>
          </a:p>
        </p:txBody>
      </p:sp>
      <p:sp>
        <p:nvSpPr>
          <p:cNvPr id="23577" name="Rectangle 23"/>
          <p:cNvSpPr>
            <a:spLocks noChangeArrowheads="1"/>
          </p:cNvSpPr>
          <p:nvPr/>
        </p:nvSpPr>
        <p:spPr bwMode="auto">
          <a:xfrm>
            <a:off x="8077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P</a:t>
            </a:r>
            <a:r>
              <a:rPr lang="en-US" sz="1600" baseline="-25000" dirty="0"/>
              <a:t>1,3</a:t>
            </a:r>
          </a:p>
        </p:txBody>
      </p:sp>
      <p:sp>
        <p:nvSpPr>
          <p:cNvPr id="23578" name="Rectangle 24"/>
          <p:cNvSpPr>
            <a:spLocks noChangeArrowheads="1"/>
          </p:cNvSpPr>
          <p:nvPr/>
        </p:nvSpPr>
        <p:spPr bwMode="auto">
          <a:xfrm>
            <a:off x="7620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P</a:t>
            </a:r>
            <a:r>
              <a:rPr lang="en-US" sz="1600" baseline="-25000" dirty="0"/>
              <a:t>1,2</a:t>
            </a:r>
          </a:p>
        </p:txBody>
      </p:sp>
      <p:sp>
        <p:nvSpPr>
          <p:cNvPr id="23579" name="Rectangle 25"/>
          <p:cNvSpPr>
            <a:spLocks noChangeArrowheads="1"/>
          </p:cNvSpPr>
          <p:nvPr/>
        </p:nvSpPr>
        <p:spPr bwMode="auto">
          <a:xfrm>
            <a:off x="6705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80" name="Rectangle 26"/>
          <p:cNvSpPr>
            <a:spLocks noChangeArrowheads="1"/>
          </p:cNvSpPr>
          <p:nvPr/>
        </p:nvSpPr>
        <p:spPr bwMode="auto">
          <a:xfrm>
            <a:off x="7162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81" name="Rectangle 27"/>
          <p:cNvSpPr>
            <a:spLocks noChangeArrowheads="1"/>
          </p:cNvSpPr>
          <p:nvPr/>
        </p:nvSpPr>
        <p:spPr bwMode="auto">
          <a:xfrm>
            <a:off x="8077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82" name="Rectangle 28"/>
          <p:cNvSpPr>
            <a:spLocks noChangeArrowheads="1"/>
          </p:cNvSpPr>
          <p:nvPr/>
        </p:nvSpPr>
        <p:spPr bwMode="auto">
          <a:xfrm>
            <a:off x="7620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83" name="Rectangle 29"/>
          <p:cNvSpPr>
            <a:spLocks noChangeArrowheads="1"/>
          </p:cNvSpPr>
          <p:nvPr/>
        </p:nvSpPr>
        <p:spPr bwMode="auto">
          <a:xfrm>
            <a:off x="6705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P</a:t>
            </a:r>
            <a:r>
              <a:rPr lang="en-US" sz="1600" baseline="-25000" dirty="0"/>
              <a:t>3,0</a:t>
            </a:r>
            <a:endParaRPr lang="en-US" sz="1600" dirty="0"/>
          </a:p>
        </p:txBody>
      </p:sp>
      <p:sp>
        <p:nvSpPr>
          <p:cNvPr id="23584" name="Rectangle 30"/>
          <p:cNvSpPr>
            <a:spLocks noChangeArrowheads="1"/>
          </p:cNvSpPr>
          <p:nvPr/>
        </p:nvSpPr>
        <p:spPr bwMode="auto">
          <a:xfrm>
            <a:off x="7620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P</a:t>
            </a:r>
            <a:r>
              <a:rPr lang="en-US" sz="1600" baseline="-25000" dirty="0"/>
              <a:t>3,2</a:t>
            </a:r>
          </a:p>
        </p:txBody>
      </p:sp>
      <p:sp>
        <p:nvSpPr>
          <p:cNvPr id="23585" name="Rectangle 31"/>
          <p:cNvSpPr>
            <a:spLocks noChangeArrowheads="1"/>
          </p:cNvSpPr>
          <p:nvPr/>
        </p:nvSpPr>
        <p:spPr bwMode="auto">
          <a:xfrm>
            <a:off x="8077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P</a:t>
            </a:r>
            <a:r>
              <a:rPr lang="en-US" sz="1600" baseline="-25000"/>
              <a:t>3,3</a:t>
            </a:r>
          </a:p>
        </p:txBody>
      </p:sp>
      <p:sp>
        <p:nvSpPr>
          <p:cNvPr id="23586" name="Rectangle 32"/>
          <p:cNvSpPr>
            <a:spLocks noChangeArrowheads="1"/>
          </p:cNvSpPr>
          <p:nvPr/>
        </p:nvSpPr>
        <p:spPr bwMode="auto">
          <a:xfrm>
            <a:off x="7162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P</a:t>
            </a:r>
            <a:r>
              <a:rPr lang="en-US" sz="1600" baseline="-25000" dirty="0"/>
              <a:t>3,1</a:t>
            </a:r>
          </a:p>
        </p:txBody>
      </p:sp>
      <p:sp>
        <p:nvSpPr>
          <p:cNvPr id="23587" name="Rectangle 33"/>
          <p:cNvSpPr>
            <a:spLocks noChangeArrowheads="1"/>
          </p:cNvSpPr>
          <p:nvPr/>
        </p:nvSpPr>
        <p:spPr bwMode="auto">
          <a:xfrm>
            <a:off x="6705600" y="45720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88" name="Rectangle 37"/>
          <p:cNvSpPr>
            <a:spLocks noChangeArrowheads="1"/>
          </p:cNvSpPr>
          <p:nvPr/>
        </p:nvSpPr>
        <p:spPr bwMode="auto">
          <a:xfrm>
            <a:off x="7620000" y="45720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89" name="Rectangle 39"/>
          <p:cNvSpPr>
            <a:spLocks noChangeArrowheads="1"/>
          </p:cNvSpPr>
          <p:nvPr/>
        </p:nvSpPr>
        <p:spPr bwMode="auto">
          <a:xfrm>
            <a:off x="6705600" y="54864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90" name="Rectangle 40"/>
          <p:cNvSpPr>
            <a:spLocks noChangeArrowheads="1"/>
          </p:cNvSpPr>
          <p:nvPr/>
        </p:nvSpPr>
        <p:spPr bwMode="auto">
          <a:xfrm>
            <a:off x="7620000" y="5486400"/>
            <a:ext cx="914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91" name="Line 61"/>
          <p:cNvSpPr>
            <a:spLocks noChangeShapeType="1"/>
          </p:cNvSpPr>
          <p:nvPr/>
        </p:nvSpPr>
        <p:spPr bwMode="auto">
          <a:xfrm>
            <a:off x="4648200" y="4724400"/>
            <a:ext cx="3048000" cy="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92" name="Line 60"/>
          <p:cNvSpPr>
            <a:spLocks noChangeShapeType="1"/>
          </p:cNvSpPr>
          <p:nvPr/>
        </p:nvSpPr>
        <p:spPr bwMode="auto">
          <a:xfrm>
            <a:off x="7772400" y="2514600"/>
            <a:ext cx="0" cy="220980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93" name="Line 60"/>
          <p:cNvSpPr>
            <a:spLocks noChangeShapeType="1"/>
          </p:cNvSpPr>
          <p:nvPr/>
        </p:nvSpPr>
        <p:spPr bwMode="auto">
          <a:xfrm>
            <a:off x="7884099" y="2516981"/>
            <a:ext cx="0" cy="274320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94" name="Line 61"/>
          <p:cNvSpPr>
            <a:spLocks noChangeShapeType="1"/>
          </p:cNvSpPr>
          <p:nvPr/>
        </p:nvSpPr>
        <p:spPr bwMode="auto">
          <a:xfrm>
            <a:off x="4648200" y="5181600"/>
            <a:ext cx="3124200" cy="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95" name="Line 61"/>
          <p:cNvSpPr>
            <a:spLocks noChangeShapeType="1"/>
          </p:cNvSpPr>
          <p:nvPr/>
        </p:nvSpPr>
        <p:spPr bwMode="auto">
          <a:xfrm>
            <a:off x="4635795" y="4876800"/>
            <a:ext cx="3581400" cy="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96" name="Line 61"/>
          <p:cNvSpPr>
            <a:spLocks noChangeShapeType="1"/>
          </p:cNvSpPr>
          <p:nvPr/>
        </p:nvSpPr>
        <p:spPr bwMode="auto">
          <a:xfrm>
            <a:off x="4648200" y="5334000"/>
            <a:ext cx="3581400" cy="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97" name="Line 60"/>
          <p:cNvSpPr>
            <a:spLocks noChangeShapeType="1"/>
          </p:cNvSpPr>
          <p:nvPr/>
        </p:nvSpPr>
        <p:spPr bwMode="auto">
          <a:xfrm>
            <a:off x="8229600" y="2514600"/>
            <a:ext cx="0" cy="220980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98" name="Line 60"/>
          <p:cNvSpPr>
            <a:spLocks noChangeShapeType="1"/>
          </p:cNvSpPr>
          <p:nvPr/>
        </p:nvSpPr>
        <p:spPr bwMode="auto">
          <a:xfrm>
            <a:off x="8329448" y="2514600"/>
            <a:ext cx="0" cy="2743200"/>
          </a:xfrm>
          <a:prstGeom prst="line">
            <a:avLst/>
          </a:prstGeom>
          <a:noFill/>
          <a:ln w="444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99" name="TextBox 116"/>
          <p:cNvSpPr txBox="1">
            <a:spLocks noChangeArrowheads="1"/>
          </p:cNvSpPr>
          <p:nvPr/>
        </p:nvSpPr>
        <p:spPr bwMode="auto">
          <a:xfrm>
            <a:off x="2514600" y="4572000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Row = 0</a:t>
            </a:r>
          </a:p>
        </p:txBody>
      </p:sp>
      <p:sp>
        <p:nvSpPr>
          <p:cNvPr id="23600" name="TextBox 117"/>
          <p:cNvSpPr txBox="1">
            <a:spLocks noChangeArrowheads="1"/>
          </p:cNvSpPr>
          <p:nvPr/>
        </p:nvSpPr>
        <p:spPr bwMode="auto">
          <a:xfrm>
            <a:off x="2514600" y="5029200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Row = 1</a:t>
            </a:r>
          </a:p>
        </p:txBody>
      </p:sp>
      <p:sp>
        <p:nvSpPr>
          <p:cNvPr id="23601" name="TextBox 118"/>
          <p:cNvSpPr txBox="1">
            <a:spLocks noChangeArrowheads="1"/>
          </p:cNvSpPr>
          <p:nvPr/>
        </p:nvSpPr>
        <p:spPr bwMode="auto">
          <a:xfrm rot="5400000">
            <a:off x="7088982" y="1674018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Col = 2</a:t>
            </a:r>
          </a:p>
        </p:txBody>
      </p:sp>
      <p:sp>
        <p:nvSpPr>
          <p:cNvPr id="23602" name="TextBox 119"/>
          <p:cNvSpPr txBox="1">
            <a:spLocks noChangeArrowheads="1"/>
          </p:cNvSpPr>
          <p:nvPr/>
        </p:nvSpPr>
        <p:spPr bwMode="auto">
          <a:xfrm rot="5400000">
            <a:off x="7546182" y="1674018"/>
            <a:ext cx="152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/>
              <a:t>Col = 3</a:t>
            </a:r>
          </a:p>
        </p:txBody>
      </p:sp>
      <p:sp>
        <p:nvSpPr>
          <p:cNvPr id="23603" name="TextBox 120"/>
          <p:cNvSpPr txBox="1">
            <a:spLocks noChangeArrowheads="1"/>
          </p:cNvSpPr>
          <p:nvPr/>
        </p:nvSpPr>
        <p:spPr bwMode="auto">
          <a:xfrm>
            <a:off x="457200" y="2511672"/>
            <a:ext cx="346120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 dirty="0"/>
              <a:t>Col   = 1 * 2 + </a:t>
            </a:r>
            <a:r>
              <a:rPr lang="en-US" dirty="0" err="1"/>
              <a:t>threadIdx.x</a:t>
            </a:r>
            <a:endParaRPr lang="en-US" dirty="0"/>
          </a:p>
          <a:p>
            <a:pPr eaLnBrk="1" hangingPunct="1"/>
            <a:r>
              <a:rPr lang="en-US" dirty="0"/>
              <a:t>Row = 0 * 2 + </a:t>
            </a:r>
            <a:r>
              <a:rPr lang="en-US" dirty="0" err="1"/>
              <a:t>threadIdx.y</a:t>
            </a:r>
            <a:endParaRPr lang="en-US" dirty="0"/>
          </a:p>
        </p:txBody>
      </p:sp>
      <p:sp>
        <p:nvSpPr>
          <p:cNvPr id="122" name="Rectangle 121"/>
          <p:cNvSpPr/>
          <p:nvPr/>
        </p:nvSpPr>
        <p:spPr>
          <a:xfrm>
            <a:off x="609600" y="3730872"/>
            <a:ext cx="18288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 err="1"/>
              <a:t>blockIdx.x</a:t>
            </a:r>
            <a:endParaRPr lang="en-US" dirty="0"/>
          </a:p>
        </p:txBody>
      </p:sp>
      <p:sp>
        <p:nvSpPr>
          <p:cNvPr id="123" name="Rectangle 122"/>
          <p:cNvSpPr/>
          <p:nvPr/>
        </p:nvSpPr>
        <p:spPr>
          <a:xfrm>
            <a:off x="2819400" y="3730872"/>
            <a:ext cx="18288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 err="1"/>
              <a:t>blockIdx.y</a:t>
            </a:r>
            <a:endParaRPr lang="en-US" dirty="0"/>
          </a:p>
        </p:txBody>
      </p:sp>
      <p:cxnSp>
        <p:nvCxnSpPr>
          <p:cNvPr id="127" name="Straight Arrow Connector 126"/>
          <p:cNvCxnSpPr/>
          <p:nvPr/>
        </p:nvCxnSpPr>
        <p:spPr>
          <a:xfrm rot="5400000" flipH="1" flipV="1">
            <a:off x="914400" y="3045072"/>
            <a:ext cx="914400" cy="4572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/>
          <p:cNvCxnSpPr/>
          <p:nvPr/>
        </p:nvCxnSpPr>
        <p:spPr>
          <a:xfrm rot="10800000">
            <a:off x="1676400" y="3273672"/>
            <a:ext cx="1600200" cy="3810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608" name="Rectangle 2"/>
          <p:cNvSpPr>
            <a:spLocks noChangeArrowheads="1"/>
          </p:cNvSpPr>
          <p:nvPr/>
        </p:nvSpPr>
        <p:spPr bwMode="auto">
          <a:xfrm>
            <a:off x="48768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M</a:t>
            </a:r>
            <a:r>
              <a:rPr lang="en-US" sz="1600" baseline="-25000" dirty="0"/>
              <a:t>0,1</a:t>
            </a:r>
            <a:endParaRPr lang="en-US" sz="1600" dirty="0"/>
          </a:p>
        </p:txBody>
      </p:sp>
      <p:sp>
        <p:nvSpPr>
          <p:cNvPr id="23609" name="Rectangle 3"/>
          <p:cNvSpPr>
            <a:spLocks noChangeArrowheads="1"/>
          </p:cNvSpPr>
          <p:nvPr/>
        </p:nvSpPr>
        <p:spPr bwMode="auto">
          <a:xfrm>
            <a:off x="44196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0,0</a:t>
            </a:r>
            <a:endParaRPr lang="en-US" sz="1600"/>
          </a:p>
        </p:txBody>
      </p:sp>
      <p:sp>
        <p:nvSpPr>
          <p:cNvPr id="23610" name="Rectangle 4"/>
          <p:cNvSpPr>
            <a:spLocks noChangeArrowheads="1"/>
          </p:cNvSpPr>
          <p:nvPr/>
        </p:nvSpPr>
        <p:spPr bwMode="auto">
          <a:xfrm>
            <a:off x="44196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M</a:t>
            </a:r>
            <a:r>
              <a:rPr lang="en-US" sz="1600" baseline="-25000" dirty="0"/>
              <a:t>1,0</a:t>
            </a:r>
          </a:p>
        </p:txBody>
      </p:sp>
      <p:sp>
        <p:nvSpPr>
          <p:cNvPr id="23611" name="Rectangle 5"/>
          <p:cNvSpPr>
            <a:spLocks noChangeArrowheads="1"/>
          </p:cNvSpPr>
          <p:nvPr/>
        </p:nvSpPr>
        <p:spPr bwMode="auto">
          <a:xfrm>
            <a:off x="4419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12" name="Rectangle 6"/>
          <p:cNvSpPr>
            <a:spLocks noChangeArrowheads="1"/>
          </p:cNvSpPr>
          <p:nvPr/>
        </p:nvSpPr>
        <p:spPr bwMode="auto">
          <a:xfrm>
            <a:off x="4419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13" name="Rectangle 7"/>
          <p:cNvSpPr>
            <a:spLocks noChangeArrowheads="1"/>
          </p:cNvSpPr>
          <p:nvPr/>
        </p:nvSpPr>
        <p:spPr bwMode="auto">
          <a:xfrm>
            <a:off x="4876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14" name="Rectangle 8"/>
          <p:cNvSpPr>
            <a:spLocks noChangeArrowheads="1"/>
          </p:cNvSpPr>
          <p:nvPr/>
        </p:nvSpPr>
        <p:spPr bwMode="auto">
          <a:xfrm>
            <a:off x="4876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15" name="Rectangle 9"/>
          <p:cNvSpPr>
            <a:spLocks noChangeArrowheads="1"/>
          </p:cNvSpPr>
          <p:nvPr/>
        </p:nvSpPr>
        <p:spPr bwMode="auto">
          <a:xfrm>
            <a:off x="4876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16" name="Rectangle 10"/>
          <p:cNvSpPr>
            <a:spLocks noChangeArrowheads="1"/>
          </p:cNvSpPr>
          <p:nvPr/>
        </p:nvSpPr>
        <p:spPr bwMode="auto">
          <a:xfrm>
            <a:off x="53340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M</a:t>
            </a:r>
            <a:r>
              <a:rPr lang="en-US" sz="1600" baseline="-25000" dirty="0"/>
              <a:t>0,2</a:t>
            </a:r>
          </a:p>
        </p:txBody>
      </p:sp>
      <p:sp>
        <p:nvSpPr>
          <p:cNvPr id="23617" name="Rectangle 11"/>
          <p:cNvSpPr>
            <a:spLocks noChangeArrowheads="1"/>
          </p:cNvSpPr>
          <p:nvPr/>
        </p:nvSpPr>
        <p:spPr bwMode="auto">
          <a:xfrm>
            <a:off x="5334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18" name="Rectangle 12"/>
          <p:cNvSpPr>
            <a:spLocks noChangeArrowheads="1"/>
          </p:cNvSpPr>
          <p:nvPr/>
        </p:nvSpPr>
        <p:spPr bwMode="auto">
          <a:xfrm>
            <a:off x="5791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19" name="Rectangle 13"/>
          <p:cNvSpPr>
            <a:spLocks noChangeArrowheads="1"/>
          </p:cNvSpPr>
          <p:nvPr/>
        </p:nvSpPr>
        <p:spPr bwMode="auto">
          <a:xfrm>
            <a:off x="5791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20" name="Rectangle 14"/>
          <p:cNvSpPr>
            <a:spLocks noChangeArrowheads="1"/>
          </p:cNvSpPr>
          <p:nvPr/>
        </p:nvSpPr>
        <p:spPr bwMode="auto">
          <a:xfrm>
            <a:off x="5791200" y="45720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M</a:t>
            </a:r>
            <a:r>
              <a:rPr lang="en-US" sz="1600" baseline="-25000" dirty="0"/>
              <a:t>0,3</a:t>
            </a:r>
          </a:p>
        </p:txBody>
      </p:sp>
      <p:sp>
        <p:nvSpPr>
          <p:cNvPr id="23621" name="Rectangle 15"/>
          <p:cNvSpPr>
            <a:spLocks noChangeArrowheads="1"/>
          </p:cNvSpPr>
          <p:nvPr/>
        </p:nvSpPr>
        <p:spPr bwMode="auto">
          <a:xfrm>
            <a:off x="5334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22" name="Rectangle 16"/>
          <p:cNvSpPr>
            <a:spLocks noChangeArrowheads="1"/>
          </p:cNvSpPr>
          <p:nvPr/>
        </p:nvSpPr>
        <p:spPr bwMode="auto">
          <a:xfrm>
            <a:off x="5334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23" name="Rectangle 17"/>
          <p:cNvSpPr>
            <a:spLocks noChangeArrowheads="1"/>
          </p:cNvSpPr>
          <p:nvPr/>
        </p:nvSpPr>
        <p:spPr bwMode="auto">
          <a:xfrm>
            <a:off x="5791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24" name="Rectangle 18"/>
          <p:cNvSpPr>
            <a:spLocks noChangeArrowheads="1"/>
          </p:cNvSpPr>
          <p:nvPr/>
        </p:nvSpPr>
        <p:spPr bwMode="auto">
          <a:xfrm>
            <a:off x="48768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1,1</a:t>
            </a:r>
          </a:p>
        </p:txBody>
      </p:sp>
      <p:sp>
        <p:nvSpPr>
          <p:cNvPr id="23625" name="Rectangle 19"/>
          <p:cNvSpPr>
            <a:spLocks noChangeArrowheads="1"/>
          </p:cNvSpPr>
          <p:nvPr/>
        </p:nvSpPr>
        <p:spPr bwMode="auto">
          <a:xfrm>
            <a:off x="44196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M</a:t>
            </a:r>
            <a:r>
              <a:rPr lang="en-US" sz="1600" baseline="-25000" dirty="0"/>
              <a:t>2,0</a:t>
            </a:r>
            <a:endParaRPr lang="en-US" sz="1600" dirty="0"/>
          </a:p>
        </p:txBody>
      </p:sp>
      <p:sp>
        <p:nvSpPr>
          <p:cNvPr id="23626" name="Rectangle 20"/>
          <p:cNvSpPr>
            <a:spLocks noChangeArrowheads="1"/>
          </p:cNvSpPr>
          <p:nvPr/>
        </p:nvSpPr>
        <p:spPr bwMode="auto">
          <a:xfrm>
            <a:off x="53340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2,2</a:t>
            </a:r>
          </a:p>
        </p:txBody>
      </p:sp>
      <p:sp>
        <p:nvSpPr>
          <p:cNvPr id="23627" name="Rectangle 21"/>
          <p:cNvSpPr>
            <a:spLocks noChangeArrowheads="1"/>
          </p:cNvSpPr>
          <p:nvPr/>
        </p:nvSpPr>
        <p:spPr bwMode="auto">
          <a:xfrm>
            <a:off x="57912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M</a:t>
            </a:r>
            <a:r>
              <a:rPr lang="en-US" sz="1600" baseline="-25000" dirty="0"/>
              <a:t>2,3</a:t>
            </a:r>
          </a:p>
        </p:txBody>
      </p:sp>
      <p:sp>
        <p:nvSpPr>
          <p:cNvPr id="23628" name="Rectangle 22"/>
          <p:cNvSpPr>
            <a:spLocks noChangeArrowheads="1"/>
          </p:cNvSpPr>
          <p:nvPr/>
        </p:nvSpPr>
        <p:spPr bwMode="auto">
          <a:xfrm>
            <a:off x="4876800" y="5486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M</a:t>
            </a:r>
            <a:r>
              <a:rPr lang="en-US" sz="1600" baseline="-25000" dirty="0"/>
              <a:t>2,1</a:t>
            </a:r>
          </a:p>
        </p:txBody>
      </p:sp>
      <p:sp>
        <p:nvSpPr>
          <p:cNvPr id="23629" name="Rectangle 23"/>
          <p:cNvSpPr>
            <a:spLocks noChangeArrowheads="1"/>
          </p:cNvSpPr>
          <p:nvPr/>
        </p:nvSpPr>
        <p:spPr bwMode="auto">
          <a:xfrm>
            <a:off x="57912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M</a:t>
            </a:r>
            <a:r>
              <a:rPr lang="en-US" sz="1600" baseline="-25000" dirty="0"/>
              <a:t>1,3</a:t>
            </a:r>
          </a:p>
        </p:txBody>
      </p:sp>
      <p:sp>
        <p:nvSpPr>
          <p:cNvPr id="23630" name="Rectangle 24"/>
          <p:cNvSpPr>
            <a:spLocks noChangeArrowheads="1"/>
          </p:cNvSpPr>
          <p:nvPr/>
        </p:nvSpPr>
        <p:spPr bwMode="auto">
          <a:xfrm>
            <a:off x="5334000" y="5029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M</a:t>
            </a:r>
            <a:r>
              <a:rPr lang="en-US" sz="1600" baseline="-25000" dirty="0"/>
              <a:t>1,2</a:t>
            </a:r>
          </a:p>
        </p:txBody>
      </p:sp>
      <p:sp>
        <p:nvSpPr>
          <p:cNvPr id="23631" name="Rectangle 25"/>
          <p:cNvSpPr>
            <a:spLocks noChangeArrowheads="1"/>
          </p:cNvSpPr>
          <p:nvPr/>
        </p:nvSpPr>
        <p:spPr bwMode="auto">
          <a:xfrm>
            <a:off x="4419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32" name="Rectangle 26"/>
          <p:cNvSpPr>
            <a:spLocks noChangeArrowheads="1"/>
          </p:cNvSpPr>
          <p:nvPr/>
        </p:nvSpPr>
        <p:spPr bwMode="auto">
          <a:xfrm>
            <a:off x="4876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33" name="Rectangle 27"/>
          <p:cNvSpPr>
            <a:spLocks noChangeArrowheads="1"/>
          </p:cNvSpPr>
          <p:nvPr/>
        </p:nvSpPr>
        <p:spPr bwMode="auto">
          <a:xfrm>
            <a:off x="5791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34" name="Rectangle 28"/>
          <p:cNvSpPr>
            <a:spLocks noChangeArrowheads="1"/>
          </p:cNvSpPr>
          <p:nvPr/>
        </p:nvSpPr>
        <p:spPr bwMode="auto">
          <a:xfrm>
            <a:off x="5334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35" name="Rectangle 29"/>
          <p:cNvSpPr>
            <a:spLocks noChangeArrowheads="1"/>
          </p:cNvSpPr>
          <p:nvPr/>
        </p:nvSpPr>
        <p:spPr bwMode="auto">
          <a:xfrm>
            <a:off x="44196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M</a:t>
            </a:r>
            <a:r>
              <a:rPr lang="en-US" sz="1600" baseline="-25000" dirty="0"/>
              <a:t>3,0</a:t>
            </a:r>
            <a:endParaRPr lang="en-US" sz="1600" dirty="0"/>
          </a:p>
        </p:txBody>
      </p:sp>
      <p:sp>
        <p:nvSpPr>
          <p:cNvPr id="23636" name="Rectangle 30"/>
          <p:cNvSpPr>
            <a:spLocks noChangeArrowheads="1"/>
          </p:cNvSpPr>
          <p:nvPr/>
        </p:nvSpPr>
        <p:spPr bwMode="auto">
          <a:xfrm>
            <a:off x="53340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M</a:t>
            </a:r>
            <a:r>
              <a:rPr lang="en-US" sz="1600" baseline="-25000" dirty="0"/>
              <a:t>3,2</a:t>
            </a:r>
          </a:p>
        </p:txBody>
      </p:sp>
      <p:sp>
        <p:nvSpPr>
          <p:cNvPr id="23637" name="Rectangle 31"/>
          <p:cNvSpPr>
            <a:spLocks noChangeArrowheads="1"/>
          </p:cNvSpPr>
          <p:nvPr/>
        </p:nvSpPr>
        <p:spPr bwMode="auto">
          <a:xfrm>
            <a:off x="57912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M</a:t>
            </a:r>
            <a:r>
              <a:rPr lang="en-US" sz="1600" baseline="-25000"/>
              <a:t>3,3</a:t>
            </a:r>
          </a:p>
        </p:txBody>
      </p:sp>
      <p:sp>
        <p:nvSpPr>
          <p:cNvPr id="23638" name="Rectangle 32"/>
          <p:cNvSpPr>
            <a:spLocks noChangeArrowheads="1"/>
          </p:cNvSpPr>
          <p:nvPr/>
        </p:nvSpPr>
        <p:spPr bwMode="auto">
          <a:xfrm>
            <a:off x="4876800" y="5943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M</a:t>
            </a:r>
            <a:r>
              <a:rPr lang="en-US" sz="1600" baseline="-25000" dirty="0"/>
              <a:t>3,1</a:t>
            </a:r>
          </a:p>
        </p:txBody>
      </p:sp>
      <p:sp>
        <p:nvSpPr>
          <p:cNvPr id="23639" name="Rectangle 2"/>
          <p:cNvSpPr>
            <a:spLocks noChangeArrowheads="1"/>
          </p:cNvSpPr>
          <p:nvPr/>
        </p:nvSpPr>
        <p:spPr bwMode="auto">
          <a:xfrm>
            <a:off x="71628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N</a:t>
            </a:r>
            <a:r>
              <a:rPr lang="en-US" sz="1600" baseline="-25000" dirty="0"/>
              <a:t>0,1</a:t>
            </a:r>
            <a:endParaRPr lang="en-US" sz="1600" dirty="0"/>
          </a:p>
        </p:txBody>
      </p:sp>
      <p:sp>
        <p:nvSpPr>
          <p:cNvPr id="23640" name="Rectangle 3"/>
          <p:cNvSpPr>
            <a:spLocks noChangeArrowheads="1"/>
          </p:cNvSpPr>
          <p:nvPr/>
        </p:nvSpPr>
        <p:spPr bwMode="auto">
          <a:xfrm>
            <a:off x="67056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0,0</a:t>
            </a:r>
            <a:endParaRPr lang="en-US" sz="1600"/>
          </a:p>
        </p:txBody>
      </p:sp>
      <p:sp>
        <p:nvSpPr>
          <p:cNvPr id="23641" name="Rectangle 4"/>
          <p:cNvSpPr>
            <a:spLocks noChangeArrowheads="1"/>
          </p:cNvSpPr>
          <p:nvPr/>
        </p:nvSpPr>
        <p:spPr bwMode="auto">
          <a:xfrm>
            <a:off x="67056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N</a:t>
            </a:r>
            <a:r>
              <a:rPr lang="en-US" sz="1600" baseline="-25000" dirty="0"/>
              <a:t>1,0</a:t>
            </a:r>
          </a:p>
        </p:txBody>
      </p:sp>
      <p:sp>
        <p:nvSpPr>
          <p:cNvPr id="23642" name="Rectangle 5"/>
          <p:cNvSpPr>
            <a:spLocks noChangeArrowheads="1"/>
          </p:cNvSpPr>
          <p:nvPr/>
        </p:nvSpPr>
        <p:spPr bwMode="auto">
          <a:xfrm>
            <a:off x="67056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43" name="Rectangle 6"/>
          <p:cNvSpPr>
            <a:spLocks noChangeArrowheads="1"/>
          </p:cNvSpPr>
          <p:nvPr/>
        </p:nvSpPr>
        <p:spPr bwMode="auto">
          <a:xfrm>
            <a:off x="67056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44" name="Rectangle 7"/>
          <p:cNvSpPr>
            <a:spLocks noChangeArrowheads="1"/>
          </p:cNvSpPr>
          <p:nvPr/>
        </p:nvSpPr>
        <p:spPr bwMode="auto">
          <a:xfrm>
            <a:off x="71628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45" name="Rectangle 8"/>
          <p:cNvSpPr>
            <a:spLocks noChangeArrowheads="1"/>
          </p:cNvSpPr>
          <p:nvPr/>
        </p:nvSpPr>
        <p:spPr bwMode="auto">
          <a:xfrm>
            <a:off x="71628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46" name="Rectangle 9"/>
          <p:cNvSpPr>
            <a:spLocks noChangeArrowheads="1"/>
          </p:cNvSpPr>
          <p:nvPr/>
        </p:nvSpPr>
        <p:spPr bwMode="auto">
          <a:xfrm>
            <a:off x="71628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47" name="Rectangle 10"/>
          <p:cNvSpPr>
            <a:spLocks noChangeArrowheads="1"/>
          </p:cNvSpPr>
          <p:nvPr/>
        </p:nvSpPr>
        <p:spPr bwMode="auto">
          <a:xfrm>
            <a:off x="76200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N</a:t>
            </a:r>
            <a:r>
              <a:rPr lang="en-US" sz="1600" baseline="-25000" dirty="0"/>
              <a:t>0,2</a:t>
            </a:r>
          </a:p>
        </p:txBody>
      </p:sp>
      <p:sp>
        <p:nvSpPr>
          <p:cNvPr id="23648" name="Rectangle 11"/>
          <p:cNvSpPr>
            <a:spLocks noChangeArrowheads="1"/>
          </p:cNvSpPr>
          <p:nvPr/>
        </p:nvSpPr>
        <p:spPr bwMode="auto">
          <a:xfrm>
            <a:off x="76200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49" name="Rectangle 12"/>
          <p:cNvSpPr>
            <a:spLocks noChangeArrowheads="1"/>
          </p:cNvSpPr>
          <p:nvPr/>
        </p:nvSpPr>
        <p:spPr bwMode="auto">
          <a:xfrm>
            <a:off x="80772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50" name="Rectangle 13"/>
          <p:cNvSpPr>
            <a:spLocks noChangeArrowheads="1"/>
          </p:cNvSpPr>
          <p:nvPr/>
        </p:nvSpPr>
        <p:spPr bwMode="auto">
          <a:xfrm>
            <a:off x="80772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51" name="Rectangle 14"/>
          <p:cNvSpPr>
            <a:spLocks noChangeArrowheads="1"/>
          </p:cNvSpPr>
          <p:nvPr/>
        </p:nvSpPr>
        <p:spPr bwMode="auto">
          <a:xfrm>
            <a:off x="8077200" y="23622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N</a:t>
            </a:r>
            <a:r>
              <a:rPr lang="en-US" sz="1600" baseline="-25000" dirty="0"/>
              <a:t>0,3</a:t>
            </a:r>
          </a:p>
        </p:txBody>
      </p:sp>
      <p:sp>
        <p:nvSpPr>
          <p:cNvPr id="23652" name="Rectangle 15"/>
          <p:cNvSpPr>
            <a:spLocks noChangeArrowheads="1"/>
          </p:cNvSpPr>
          <p:nvPr/>
        </p:nvSpPr>
        <p:spPr bwMode="auto">
          <a:xfrm>
            <a:off x="76200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53" name="Rectangle 16"/>
          <p:cNvSpPr>
            <a:spLocks noChangeArrowheads="1"/>
          </p:cNvSpPr>
          <p:nvPr/>
        </p:nvSpPr>
        <p:spPr bwMode="auto">
          <a:xfrm>
            <a:off x="76200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54" name="Rectangle 17"/>
          <p:cNvSpPr>
            <a:spLocks noChangeArrowheads="1"/>
          </p:cNvSpPr>
          <p:nvPr/>
        </p:nvSpPr>
        <p:spPr bwMode="auto">
          <a:xfrm>
            <a:off x="80772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55" name="Rectangle 18"/>
          <p:cNvSpPr>
            <a:spLocks noChangeArrowheads="1"/>
          </p:cNvSpPr>
          <p:nvPr/>
        </p:nvSpPr>
        <p:spPr bwMode="auto">
          <a:xfrm>
            <a:off x="71628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1,1</a:t>
            </a:r>
          </a:p>
        </p:txBody>
      </p:sp>
      <p:sp>
        <p:nvSpPr>
          <p:cNvPr id="23656" name="Rectangle 19"/>
          <p:cNvSpPr>
            <a:spLocks noChangeArrowheads="1"/>
          </p:cNvSpPr>
          <p:nvPr/>
        </p:nvSpPr>
        <p:spPr bwMode="auto">
          <a:xfrm>
            <a:off x="67056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N</a:t>
            </a:r>
            <a:r>
              <a:rPr lang="en-US" sz="1600" baseline="-25000" dirty="0"/>
              <a:t>2,0</a:t>
            </a:r>
            <a:endParaRPr lang="en-US" sz="1600" dirty="0"/>
          </a:p>
        </p:txBody>
      </p:sp>
      <p:sp>
        <p:nvSpPr>
          <p:cNvPr id="23657" name="Rectangle 20"/>
          <p:cNvSpPr>
            <a:spLocks noChangeArrowheads="1"/>
          </p:cNvSpPr>
          <p:nvPr/>
        </p:nvSpPr>
        <p:spPr bwMode="auto">
          <a:xfrm>
            <a:off x="76200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2,2</a:t>
            </a:r>
          </a:p>
        </p:txBody>
      </p:sp>
      <p:sp>
        <p:nvSpPr>
          <p:cNvPr id="23658" name="Rectangle 21"/>
          <p:cNvSpPr>
            <a:spLocks noChangeArrowheads="1"/>
          </p:cNvSpPr>
          <p:nvPr/>
        </p:nvSpPr>
        <p:spPr bwMode="auto">
          <a:xfrm>
            <a:off x="80772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N</a:t>
            </a:r>
            <a:r>
              <a:rPr lang="en-US" sz="1600" baseline="-25000" dirty="0"/>
              <a:t>2,3</a:t>
            </a:r>
          </a:p>
        </p:txBody>
      </p:sp>
      <p:sp>
        <p:nvSpPr>
          <p:cNvPr id="23659" name="Rectangle 22"/>
          <p:cNvSpPr>
            <a:spLocks noChangeArrowheads="1"/>
          </p:cNvSpPr>
          <p:nvPr/>
        </p:nvSpPr>
        <p:spPr bwMode="auto">
          <a:xfrm>
            <a:off x="7162800" y="32766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N</a:t>
            </a:r>
            <a:r>
              <a:rPr lang="en-US" sz="1600" baseline="-25000" dirty="0"/>
              <a:t>2,1</a:t>
            </a:r>
          </a:p>
        </p:txBody>
      </p:sp>
      <p:sp>
        <p:nvSpPr>
          <p:cNvPr id="23660" name="Rectangle 23"/>
          <p:cNvSpPr>
            <a:spLocks noChangeArrowheads="1"/>
          </p:cNvSpPr>
          <p:nvPr/>
        </p:nvSpPr>
        <p:spPr bwMode="auto">
          <a:xfrm>
            <a:off x="80772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N</a:t>
            </a:r>
            <a:r>
              <a:rPr lang="en-US" sz="1600" baseline="-25000" dirty="0"/>
              <a:t>1,3</a:t>
            </a:r>
          </a:p>
        </p:txBody>
      </p:sp>
      <p:sp>
        <p:nvSpPr>
          <p:cNvPr id="23661" name="Rectangle 24"/>
          <p:cNvSpPr>
            <a:spLocks noChangeArrowheads="1"/>
          </p:cNvSpPr>
          <p:nvPr/>
        </p:nvSpPr>
        <p:spPr bwMode="auto">
          <a:xfrm>
            <a:off x="7620000" y="28194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N</a:t>
            </a:r>
            <a:r>
              <a:rPr lang="en-US" sz="1600" baseline="-25000" dirty="0"/>
              <a:t>1,2</a:t>
            </a:r>
          </a:p>
        </p:txBody>
      </p:sp>
      <p:sp>
        <p:nvSpPr>
          <p:cNvPr id="23662" name="Rectangle 25"/>
          <p:cNvSpPr>
            <a:spLocks noChangeArrowheads="1"/>
          </p:cNvSpPr>
          <p:nvPr/>
        </p:nvSpPr>
        <p:spPr bwMode="auto">
          <a:xfrm>
            <a:off x="67056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63" name="Rectangle 26"/>
          <p:cNvSpPr>
            <a:spLocks noChangeArrowheads="1"/>
          </p:cNvSpPr>
          <p:nvPr/>
        </p:nvSpPr>
        <p:spPr bwMode="auto">
          <a:xfrm>
            <a:off x="71628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64" name="Rectangle 27"/>
          <p:cNvSpPr>
            <a:spLocks noChangeArrowheads="1"/>
          </p:cNvSpPr>
          <p:nvPr/>
        </p:nvSpPr>
        <p:spPr bwMode="auto">
          <a:xfrm>
            <a:off x="80772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65" name="Rectangle 28"/>
          <p:cNvSpPr>
            <a:spLocks noChangeArrowheads="1"/>
          </p:cNvSpPr>
          <p:nvPr/>
        </p:nvSpPr>
        <p:spPr bwMode="auto">
          <a:xfrm>
            <a:off x="76200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66" name="Rectangle 29"/>
          <p:cNvSpPr>
            <a:spLocks noChangeArrowheads="1"/>
          </p:cNvSpPr>
          <p:nvPr/>
        </p:nvSpPr>
        <p:spPr bwMode="auto">
          <a:xfrm>
            <a:off x="67056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N</a:t>
            </a:r>
            <a:r>
              <a:rPr lang="en-US" sz="1600" baseline="-25000" dirty="0"/>
              <a:t>3,0</a:t>
            </a:r>
            <a:endParaRPr lang="en-US" sz="1600" dirty="0"/>
          </a:p>
        </p:txBody>
      </p:sp>
      <p:sp>
        <p:nvSpPr>
          <p:cNvPr id="23667" name="Rectangle 30"/>
          <p:cNvSpPr>
            <a:spLocks noChangeArrowheads="1"/>
          </p:cNvSpPr>
          <p:nvPr/>
        </p:nvSpPr>
        <p:spPr bwMode="auto">
          <a:xfrm>
            <a:off x="76200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N</a:t>
            </a:r>
            <a:r>
              <a:rPr lang="en-US" sz="1600" baseline="-25000" dirty="0"/>
              <a:t>2,3</a:t>
            </a:r>
          </a:p>
        </p:txBody>
      </p:sp>
      <p:sp>
        <p:nvSpPr>
          <p:cNvPr id="23668" name="Rectangle 31"/>
          <p:cNvSpPr>
            <a:spLocks noChangeArrowheads="1"/>
          </p:cNvSpPr>
          <p:nvPr/>
        </p:nvSpPr>
        <p:spPr bwMode="auto">
          <a:xfrm>
            <a:off x="80772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/>
              <a:t>N</a:t>
            </a:r>
            <a:r>
              <a:rPr lang="en-US" sz="1600" baseline="-25000"/>
              <a:t>3,3</a:t>
            </a:r>
          </a:p>
        </p:txBody>
      </p:sp>
      <p:sp>
        <p:nvSpPr>
          <p:cNvPr id="23669" name="Rectangle 32"/>
          <p:cNvSpPr>
            <a:spLocks noChangeArrowheads="1"/>
          </p:cNvSpPr>
          <p:nvPr/>
        </p:nvSpPr>
        <p:spPr bwMode="auto">
          <a:xfrm>
            <a:off x="7162800" y="3733800"/>
            <a:ext cx="457200" cy="45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1600" dirty="0"/>
              <a:t>N</a:t>
            </a:r>
            <a:r>
              <a:rPr lang="en-US" sz="1600" baseline="-25000" dirty="0"/>
              <a:t>3,1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5815393-53E7-4F09-809A-6D8C8236906C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7703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04-05-9780128119860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6923" y="1897900"/>
            <a:ext cx="3921369" cy="384461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8CEA-9301-41AF-9DB8-EB5C7DB7B738}" type="slidenum">
              <a:rPr lang="en-IN" smtClean="0"/>
              <a:t>19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2013379" y="5824757"/>
            <a:ext cx="63063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b="1" dirty="0"/>
              <a:t> </a:t>
            </a:r>
            <a:r>
              <a:rPr lang="zh-CN" altLang="en-US" dirty="0"/>
              <a:t>一个线程块的矩阵乘法操作。</a:t>
            </a:r>
            <a:endParaRPr lang="en-IN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95653" y="307731"/>
            <a:ext cx="7886700" cy="10432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Walk through the for loop</a:t>
            </a:r>
          </a:p>
        </p:txBody>
      </p:sp>
      <p:sp>
        <p:nvSpPr>
          <p:cNvPr id="3" name="矩形 2"/>
          <p:cNvSpPr/>
          <p:nvPr/>
        </p:nvSpPr>
        <p:spPr>
          <a:xfrm>
            <a:off x="395653" y="1984956"/>
            <a:ext cx="5240216" cy="978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80000"/>
              </a:lnSpc>
              <a:buFontTx/>
              <a:buNone/>
            </a:pPr>
            <a:endParaRPr lang="en-US" altLang="zh-CN" dirty="0">
              <a:latin typeface="Courier New" pitchFamily="49" charset="0"/>
              <a:ea typeface="Times New Roman" pitchFamily="18" charset="0"/>
              <a:cs typeface="Courier New" pitchFamily="49" charset="0"/>
            </a:endParaRPr>
          </a:p>
          <a:p>
            <a:pPr marL="457200" indent="-457200">
              <a:lnSpc>
                <a:spcPct val="80000"/>
              </a:lnSpc>
              <a:buFontTx/>
              <a:buNone/>
            </a:pPr>
            <a:r>
              <a:rPr lang="en-US" altLang="zh-CN" b="1" dirty="0">
                <a:solidFill>
                  <a:srgbClr val="1D07BF"/>
                </a:solidFill>
                <a:latin typeface="Courier New" pitchFamily="49" charset="0"/>
                <a:ea typeface="Times New Roman" pitchFamily="18" charset="0"/>
                <a:cs typeface="Courier New" pitchFamily="49" charset="0"/>
              </a:rPr>
              <a:t>2 global memory access for</a:t>
            </a:r>
            <a:r>
              <a:rPr lang="en-US" altLang="zh-CN" dirty="0">
                <a:latin typeface="Courier New" pitchFamily="49" charset="0"/>
                <a:ea typeface="Times New Roman" pitchFamily="18" charset="0"/>
                <a:cs typeface="Courier New" pitchFamily="49" charset="0"/>
              </a:rPr>
              <a:t>:</a:t>
            </a:r>
          </a:p>
          <a:p>
            <a:pPr marL="457200" indent="-457200">
              <a:lnSpc>
                <a:spcPct val="80000"/>
              </a:lnSpc>
              <a:buFontTx/>
              <a:buNone/>
            </a:pPr>
            <a:r>
              <a:rPr lang="en-US" altLang="zh-CN" dirty="0">
                <a:latin typeface="Courier New" pitchFamily="49" charset="0"/>
                <a:ea typeface="Times New Roman" pitchFamily="18" charset="0"/>
                <a:cs typeface="Courier New" pitchFamily="49" charset="0"/>
              </a:rPr>
              <a:t> One floating point multiplication</a:t>
            </a:r>
          </a:p>
          <a:p>
            <a:pPr marL="457200" indent="-457200">
              <a:lnSpc>
                <a:spcPct val="80000"/>
              </a:lnSpc>
              <a:buFontTx/>
              <a:buNone/>
            </a:pPr>
            <a:r>
              <a:rPr lang="en-US" altLang="zh-CN" dirty="0">
                <a:latin typeface="Courier New" pitchFamily="49" charset="0"/>
                <a:ea typeface="Times New Roman" pitchFamily="18" charset="0"/>
                <a:cs typeface="Courier New" pitchFamily="49" charset="0"/>
              </a:rPr>
              <a:t> One floating point addition</a:t>
            </a:r>
          </a:p>
        </p:txBody>
      </p:sp>
      <p:sp>
        <p:nvSpPr>
          <p:cNvPr id="4" name="矩形 3"/>
          <p:cNvSpPr/>
          <p:nvPr/>
        </p:nvSpPr>
        <p:spPr>
          <a:xfrm>
            <a:off x="457889" y="3071828"/>
            <a:ext cx="434202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altLang="zh-CN" dirty="0">
                <a:solidFill>
                  <a:srgbClr val="FF0000"/>
                </a:solidFill>
              </a:rPr>
              <a:t>Compute-to-global-memory-access ratio is 1</a:t>
            </a:r>
          </a:p>
          <a:p>
            <a:r>
              <a:rPr lang="en-US" altLang="zh-CN" dirty="0"/>
              <a:t>Result in less than 2% utilization </a:t>
            </a:r>
          </a:p>
          <a:p>
            <a:r>
              <a:rPr lang="en-US" altLang="zh-CN" dirty="0"/>
              <a:t>of the peak execution speed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465992" y="1228644"/>
            <a:ext cx="7340888" cy="5355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457200" indent="-457200">
              <a:lnSpc>
                <a:spcPct val="80000"/>
              </a:lnSpc>
              <a:buFontTx/>
              <a:buNone/>
            </a:pPr>
            <a:r>
              <a:rPr lang="en-US" altLang="zh-CN" dirty="0">
                <a:latin typeface="Courier New" pitchFamily="49" charset="0"/>
                <a:ea typeface="Times New Roman" pitchFamily="18" charset="0"/>
                <a:cs typeface="Courier New" pitchFamily="49" charset="0"/>
              </a:rPr>
              <a:t>for (</a:t>
            </a:r>
            <a:r>
              <a:rPr lang="en-US" altLang="zh-CN" dirty="0" err="1">
                <a:latin typeface="Courier New" pitchFamily="49" charset="0"/>
                <a:ea typeface="Times New Roman" pitchFamily="18" charset="0"/>
                <a:cs typeface="Courier New" pitchFamily="49" charset="0"/>
              </a:rPr>
              <a:t>int</a:t>
            </a:r>
            <a:r>
              <a:rPr lang="en-US" altLang="zh-CN" dirty="0">
                <a:latin typeface="Courier New" pitchFamily="49" charset="0"/>
                <a:ea typeface="Times New Roman" pitchFamily="18" charset="0"/>
                <a:cs typeface="Courier New" pitchFamily="49" charset="0"/>
              </a:rPr>
              <a:t> k = 0; k &lt; Width; ++k)</a:t>
            </a:r>
          </a:p>
          <a:p>
            <a:pPr marL="457200" indent="-457200">
              <a:lnSpc>
                <a:spcPct val="80000"/>
              </a:lnSpc>
            </a:pPr>
            <a:r>
              <a:rPr lang="en-US" altLang="zh-CN" dirty="0">
                <a:latin typeface="Courier New" pitchFamily="49" charset="0"/>
                <a:ea typeface="Times New Roman" pitchFamily="18" charset="0"/>
                <a:cs typeface="Courier New" pitchFamily="49" charset="0"/>
              </a:rPr>
              <a:t>    </a:t>
            </a:r>
            <a:r>
              <a:rPr lang="en-US" altLang="zh-CN" dirty="0" err="1">
                <a:latin typeface="Courier New" pitchFamily="49" charset="0"/>
                <a:ea typeface="Times New Roman" pitchFamily="18" charset="0"/>
                <a:cs typeface="Courier New" pitchFamily="49" charset="0"/>
              </a:rPr>
              <a:t>Pvalue</a:t>
            </a:r>
            <a:r>
              <a:rPr lang="en-US" altLang="zh-CN" dirty="0">
                <a:latin typeface="Courier New" pitchFamily="49" charset="0"/>
                <a:ea typeface="Times New Roman" pitchFamily="18" charset="0"/>
                <a:cs typeface="Courier New" pitchFamily="49" charset="0"/>
              </a:rPr>
              <a:t> += </a:t>
            </a:r>
            <a:r>
              <a:rPr lang="en-US" altLang="zh-CN" dirty="0" err="1">
                <a:latin typeface="Courier New" pitchFamily="49" charset="0"/>
                <a:ea typeface="Times New Roman" pitchFamily="18" charset="0"/>
                <a:cs typeface="Courier New" pitchFamily="49" charset="0"/>
              </a:rPr>
              <a:t>d_M</a:t>
            </a:r>
            <a:r>
              <a:rPr lang="en-US" altLang="zh-CN" dirty="0">
                <a:latin typeface="Courier New" pitchFamily="49" charset="0"/>
                <a:ea typeface="Times New Roman" pitchFamily="18" charset="0"/>
                <a:cs typeface="Courier New" pitchFamily="49" charset="0"/>
              </a:rPr>
              <a:t>[Row*</a:t>
            </a:r>
            <a:r>
              <a:rPr lang="en-US" altLang="zh-CN" dirty="0" err="1">
                <a:latin typeface="Courier New" pitchFamily="49" charset="0"/>
                <a:ea typeface="Times New Roman" pitchFamily="18" charset="0"/>
                <a:cs typeface="Courier New" pitchFamily="49" charset="0"/>
              </a:rPr>
              <a:t>Width+k</a:t>
            </a:r>
            <a:r>
              <a:rPr lang="en-US" altLang="zh-CN" dirty="0">
                <a:latin typeface="Courier New" pitchFamily="49" charset="0"/>
                <a:ea typeface="Times New Roman" pitchFamily="18" charset="0"/>
                <a:cs typeface="Courier New" pitchFamily="49" charset="0"/>
              </a:rPr>
              <a:t>] * </a:t>
            </a:r>
            <a:r>
              <a:rPr lang="en-US" altLang="zh-CN" dirty="0" err="1">
                <a:latin typeface="Courier New" pitchFamily="49" charset="0"/>
                <a:ea typeface="Times New Roman" pitchFamily="18" charset="0"/>
                <a:cs typeface="Courier New" pitchFamily="49" charset="0"/>
              </a:rPr>
              <a:t>d_N</a:t>
            </a:r>
            <a:r>
              <a:rPr lang="en-US" altLang="zh-CN" dirty="0">
                <a:latin typeface="Courier New" pitchFamily="49" charset="0"/>
                <a:ea typeface="Times New Roman" pitchFamily="18" charset="0"/>
                <a:cs typeface="Courier New" pitchFamily="49" charset="0"/>
              </a:rPr>
              <a:t>[k*</a:t>
            </a:r>
            <a:r>
              <a:rPr lang="en-US" altLang="zh-CN" dirty="0" err="1">
                <a:latin typeface="Courier New" pitchFamily="49" charset="0"/>
                <a:ea typeface="Times New Roman" pitchFamily="18" charset="0"/>
                <a:cs typeface="Courier New" pitchFamily="49" charset="0"/>
              </a:rPr>
              <a:t>Width+Col</a:t>
            </a:r>
            <a:r>
              <a:rPr lang="en-US" altLang="zh-CN" dirty="0">
                <a:latin typeface="Courier New" pitchFamily="49" charset="0"/>
                <a:ea typeface="Times New Roman" pitchFamily="18" charset="0"/>
                <a:cs typeface="Courier New" pitchFamily="49" charset="0"/>
              </a:rPr>
              <a:t>];</a:t>
            </a:r>
          </a:p>
        </p:txBody>
      </p:sp>
    </p:spTree>
    <p:extLst>
      <p:ext uri="{BB962C8B-B14F-4D97-AF65-F5344CB8AC3E}">
        <p14:creationId xmlns:p14="http://schemas.microsoft.com/office/powerpoint/2010/main" val="103509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Content 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u="sng" dirty="0">
                <a:ea typeface="PMingLiU" pitchFamily="18" charset="-120"/>
              </a:rPr>
              <a:t>Importance</a:t>
            </a:r>
            <a:r>
              <a:rPr lang="zh-CN" altLang="en-US" u="sng" dirty="0">
                <a:ea typeface="PMingLiU" pitchFamily="18" charset="-120"/>
              </a:rPr>
              <a:t> </a:t>
            </a:r>
            <a:r>
              <a:rPr lang="en-US" altLang="zh-CN" u="sng" dirty="0">
                <a:ea typeface="PMingLiU" pitchFamily="18" charset="-120"/>
              </a:rPr>
              <a:t>of Memory </a:t>
            </a:r>
            <a:r>
              <a:rPr lang="en-US" altLang="zh-TW" u="sng" dirty="0">
                <a:ea typeface="PMingLiU" pitchFamily="18" charset="-120"/>
              </a:rPr>
              <a:t>Access Efficiency </a:t>
            </a:r>
          </a:p>
          <a:p>
            <a:pPr lvl="1"/>
            <a:r>
              <a:rPr lang="en-US" altLang="zh-CN" sz="2800" dirty="0">
                <a:ea typeface="PMingLiU" pitchFamily="18" charset="-120"/>
              </a:rPr>
              <a:t>--</a:t>
            </a:r>
            <a:r>
              <a:rPr lang="en-US" altLang="zh-TW" sz="2800" dirty="0">
                <a:ea typeface="PMingLiU" pitchFamily="18" charset="-120"/>
              </a:rPr>
              <a:t>Matrix Multiplication</a:t>
            </a:r>
          </a:p>
          <a:p>
            <a:pPr marL="228600" lvl="1">
              <a:spcBef>
                <a:spcPts val="1000"/>
              </a:spcBef>
            </a:pPr>
            <a:endParaRPr lang="en-US" altLang="zh-TW" sz="1600" dirty="0">
              <a:ea typeface="PMingLiU" pitchFamily="18" charset="-120"/>
            </a:endParaRPr>
          </a:p>
          <a:p>
            <a:r>
              <a:rPr lang="en-US" altLang="zh-TW" dirty="0">
                <a:ea typeface="PMingLiU" pitchFamily="18" charset="-120"/>
              </a:rPr>
              <a:t>Memory </a:t>
            </a:r>
            <a:r>
              <a:rPr lang="en-US" altLang="zh-CN" dirty="0">
                <a:ea typeface="PMingLiU" pitchFamily="18" charset="-120"/>
              </a:rPr>
              <a:t>Types Overview</a:t>
            </a:r>
          </a:p>
          <a:p>
            <a:endParaRPr lang="en-US" altLang="zh-CN" sz="1600" dirty="0">
              <a:ea typeface="PMingLiU" pitchFamily="18" charset="-120"/>
            </a:endParaRPr>
          </a:p>
          <a:p>
            <a:r>
              <a:rPr lang="en-US" altLang="zh-CN" dirty="0">
                <a:ea typeface="PMingLiU" pitchFamily="18" charset="-120"/>
              </a:rPr>
              <a:t>Tiling for reduced memory traffic</a:t>
            </a:r>
          </a:p>
          <a:p>
            <a:pPr lvl="1"/>
            <a:r>
              <a:rPr lang="en-US" altLang="zh-CN" sz="2800" dirty="0">
                <a:ea typeface="PMingLiU" pitchFamily="18" charset="-120"/>
              </a:rPr>
              <a:t>--Matrix Multiplication using Shared Memory</a:t>
            </a:r>
          </a:p>
          <a:p>
            <a:endParaRPr lang="zh-CN" altLang="en-US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20741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fld id="{C2244841-9FE7-4D6C-BF01-85984A11B294}" type="slidenum">
              <a:rPr lang="en-US" sz="1400" smtClean="0">
                <a:latin typeface="Times New Roman" pitchFamily="18" charset="0"/>
              </a:rPr>
              <a:pPr eaLnBrk="1" hangingPunct="1"/>
              <a:t>20</a:t>
            </a:fld>
            <a:endParaRPr lang="en-US" sz="1400">
              <a:latin typeface="Times New Roman" pitchFamily="18" charset="0"/>
            </a:endParaRPr>
          </a:p>
        </p:txBody>
      </p:sp>
      <p:sp>
        <p:nvSpPr>
          <p:cNvPr id="35843" name="Oval 41"/>
          <p:cNvSpPr>
            <a:spLocks noChangeArrowheads="1"/>
          </p:cNvSpPr>
          <p:nvPr/>
        </p:nvSpPr>
        <p:spPr bwMode="auto">
          <a:xfrm>
            <a:off x="5486400" y="4698022"/>
            <a:ext cx="26670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844" name="Text Box 6"/>
          <p:cNvSpPr txBox="1">
            <a:spLocks noChangeArrowheads="1"/>
          </p:cNvSpPr>
          <p:nvPr/>
        </p:nvSpPr>
        <p:spPr bwMode="auto">
          <a:xfrm>
            <a:off x="5326063" y="2181835"/>
            <a:ext cx="3706812" cy="3963987"/>
          </a:xfrm>
          <a:prstGeom prst="rect">
            <a:avLst/>
          </a:prstGeom>
          <a:solidFill>
            <a:srgbClr val="99CCFF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sz="1200" b="1">
                <a:solidFill>
                  <a:srgbClr val="003300"/>
                </a:solidFill>
                <a:latin typeface="Arial" pitchFamily="34" charset="0"/>
              </a:rPr>
              <a:t>Grid</a:t>
            </a:r>
          </a:p>
        </p:txBody>
      </p:sp>
      <p:sp>
        <p:nvSpPr>
          <p:cNvPr id="35845" name="Text Box 9"/>
          <p:cNvSpPr txBox="1">
            <a:spLocks noChangeArrowheads="1"/>
          </p:cNvSpPr>
          <p:nvPr/>
        </p:nvSpPr>
        <p:spPr bwMode="auto">
          <a:xfrm>
            <a:off x="5386388" y="4950435"/>
            <a:ext cx="3605212" cy="425450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sz="1200" b="1">
                <a:solidFill>
                  <a:srgbClr val="003300"/>
                </a:solidFill>
                <a:latin typeface="Arial" pitchFamily="34" charset="0"/>
              </a:rPr>
              <a:t>Global Memory</a:t>
            </a:r>
            <a:endParaRPr lang="en-US" sz="1200">
              <a:solidFill>
                <a:srgbClr val="003300"/>
              </a:solidFill>
              <a:latin typeface="Arial" pitchFamily="34" charset="0"/>
            </a:endParaRPr>
          </a:p>
        </p:txBody>
      </p:sp>
      <p:sp>
        <p:nvSpPr>
          <p:cNvPr id="35846" name="Text Box 12"/>
          <p:cNvSpPr txBox="1">
            <a:spLocks noChangeArrowheads="1"/>
          </p:cNvSpPr>
          <p:nvPr/>
        </p:nvSpPr>
        <p:spPr bwMode="auto">
          <a:xfrm>
            <a:off x="5375275" y="2675547"/>
            <a:ext cx="1771650" cy="2160588"/>
          </a:xfrm>
          <a:prstGeom prst="rect">
            <a:avLst/>
          </a:prstGeom>
          <a:solidFill>
            <a:srgbClr val="FFCC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sz="1200" b="1">
                <a:solidFill>
                  <a:srgbClr val="003300"/>
                </a:solidFill>
                <a:latin typeface="Arial" pitchFamily="34" charset="0"/>
              </a:rPr>
              <a:t>Block (0, 0)</a:t>
            </a:r>
          </a:p>
        </p:txBody>
      </p:sp>
      <p:sp>
        <p:nvSpPr>
          <p:cNvPr id="35847" name="Text Box 13"/>
          <p:cNvSpPr txBox="1">
            <a:spLocks noChangeArrowheads="1"/>
          </p:cNvSpPr>
          <p:nvPr/>
        </p:nvSpPr>
        <p:spPr bwMode="auto">
          <a:xfrm>
            <a:off x="5424488" y="3185135"/>
            <a:ext cx="1682750" cy="349250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91440" rIns="0" bIns="0"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algn="ctr" eaLnBrk="1" hangingPunct="1"/>
            <a:r>
              <a:rPr lang="en-US" sz="1000" b="1">
                <a:solidFill>
                  <a:srgbClr val="003300"/>
                </a:solidFill>
                <a:latin typeface="Arial" pitchFamily="34" charset="0"/>
              </a:rPr>
              <a:t>Shared Memory</a:t>
            </a:r>
            <a:endParaRPr lang="en-US" sz="1000">
              <a:solidFill>
                <a:srgbClr val="003300"/>
              </a:solidFill>
              <a:latin typeface="Arial" pitchFamily="34" charset="0"/>
            </a:endParaRPr>
          </a:p>
        </p:txBody>
      </p:sp>
      <p:sp>
        <p:nvSpPr>
          <p:cNvPr id="35848" name="Text Box 16"/>
          <p:cNvSpPr txBox="1">
            <a:spLocks noChangeArrowheads="1"/>
          </p:cNvSpPr>
          <p:nvPr/>
        </p:nvSpPr>
        <p:spPr bwMode="auto">
          <a:xfrm>
            <a:off x="5414963" y="4213835"/>
            <a:ext cx="820737" cy="487362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146304" rIns="0" bIns="0"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algn="ctr" eaLnBrk="1" hangingPunct="1"/>
            <a:r>
              <a:rPr lang="en-US" sz="1000" b="1">
                <a:solidFill>
                  <a:srgbClr val="003300"/>
                </a:solidFill>
                <a:latin typeface="Arial" pitchFamily="34" charset="0"/>
              </a:rPr>
              <a:t>Thread (0, 0)</a:t>
            </a:r>
            <a:endParaRPr lang="en-US" sz="1000">
              <a:solidFill>
                <a:srgbClr val="003300"/>
              </a:solidFill>
              <a:latin typeface="Arial" pitchFamily="34" charset="0"/>
            </a:endParaRPr>
          </a:p>
        </p:txBody>
      </p:sp>
      <p:sp>
        <p:nvSpPr>
          <p:cNvPr id="35849" name="Text Box 17"/>
          <p:cNvSpPr txBox="1">
            <a:spLocks noChangeArrowheads="1"/>
          </p:cNvSpPr>
          <p:nvPr/>
        </p:nvSpPr>
        <p:spPr bwMode="auto">
          <a:xfrm>
            <a:off x="5414963" y="3688372"/>
            <a:ext cx="622300" cy="298450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algn="ctr" eaLnBrk="1" hangingPunct="1"/>
            <a:r>
              <a:rPr lang="en-US" sz="1000" b="1">
                <a:solidFill>
                  <a:srgbClr val="003300"/>
                </a:solidFill>
                <a:latin typeface="Arial" pitchFamily="34" charset="0"/>
              </a:rPr>
              <a:t>Registers</a:t>
            </a:r>
            <a:endParaRPr lang="en-US" sz="1000">
              <a:solidFill>
                <a:srgbClr val="003300"/>
              </a:solidFill>
              <a:latin typeface="Arial" pitchFamily="34" charset="0"/>
            </a:endParaRPr>
          </a:p>
        </p:txBody>
      </p:sp>
      <p:sp>
        <p:nvSpPr>
          <p:cNvPr id="35850" name="Line 18"/>
          <p:cNvSpPr>
            <a:spLocks noChangeShapeType="1"/>
          </p:cNvSpPr>
          <p:nvPr/>
        </p:nvSpPr>
        <p:spPr bwMode="auto">
          <a:xfrm flipV="1">
            <a:off x="6134100" y="3535972"/>
            <a:ext cx="3175" cy="66833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851" name="Line 19"/>
          <p:cNvSpPr>
            <a:spLocks noChangeShapeType="1"/>
          </p:cNvSpPr>
          <p:nvPr/>
        </p:nvSpPr>
        <p:spPr bwMode="auto">
          <a:xfrm flipV="1">
            <a:off x="5726113" y="3982060"/>
            <a:ext cx="0" cy="2222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852" name="Line 21"/>
          <p:cNvSpPr>
            <a:spLocks noChangeShapeType="1"/>
          </p:cNvSpPr>
          <p:nvPr/>
        </p:nvSpPr>
        <p:spPr bwMode="auto">
          <a:xfrm>
            <a:off x="6013450" y="4705960"/>
            <a:ext cx="0" cy="2444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853" name="Text Box 26"/>
          <p:cNvSpPr txBox="1">
            <a:spLocks noChangeArrowheads="1"/>
          </p:cNvSpPr>
          <p:nvPr/>
        </p:nvSpPr>
        <p:spPr bwMode="auto">
          <a:xfrm>
            <a:off x="6286500" y="4213835"/>
            <a:ext cx="820738" cy="487362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146304" rIns="0" bIns="0"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algn="ctr" eaLnBrk="1" hangingPunct="1"/>
            <a:r>
              <a:rPr lang="en-US" sz="1000" b="1">
                <a:solidFill>
                  <a:srgbClr val="003300"/>
                </a:solidFill>
                <a:latin typeface="Arial" pitchFamily="34" charset="0"/>
              </a:rPr>
              <a:t>Thread (1, 0)</a:t>
            </a:r>
            <a:endParaRPr lang="en-US" sz="1000">
              <a:solidFill>
                <a:srgbClr val="003300"/>
              </a:solidFill>
              <a:latin typeface="Arial" pitchFamily="34" charset="0"/>
            </a:endParaRPr>
          </a:p>
        </p:txBody>
      </p:sp>
      <p:sp>
        <p:nvSpPr>
          <p:cNvPr id="35854" name="Text Box 27"/>
          <p:cNvSpPr txBox="1">
            <a:spLocks noChangeArrowheads="1"/>
          </p:cNvSpPr>
          <p:nvPr/>
        </p:nvSpPr>
        <p:spPr bwMode="auto">
          <a:xfrm>
            <a:off x="6286500" y="3688372"/>
            <a:ext cx="620713" cy="298450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algn="ctr" eaLnBrk="1" hangingPunct="1"/>
            <a:r>
              <a:rPr lang="en-US" sz="1000" b="1">
                <a:solidFill>
                  <a:srgbClr val="003300"/>
                </a:solidFill>
                <a:latin typeface="Arial" pitchFamily="34" charset="0"/>
              </a:rPr>
              <a:t>Registers</a:t>
            </a:r>
            <a:endParaRPr lang="en-US" sz="1000">
              <a:solidFill>
                <a:srgbClr val="003300"/>
              </a:solidFill>
              <a:latin typeface="Arial" pitchFamily="34" charset="0"/>
            </a:endParaRPr>
          </a:p>
        </p:txBody>
      </p:sp>
      <p:sp>
        <p:nvSpPr>
          <p:cNvPr id="35855" name="Line 28"/>
          <p:cNvSpPr>
            <a:spLocks noChangeShapeType="1"/>
          </p:cNvSpPr>
          <p:nvPr/>
        </p:nvSpPr>
        <p:spPr bwMode="auto">
          <a:xfrm flipV="1">
            <a:off x="7004050" y="3535972"/>
            <a:ext cx="3175" cy="66833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856" name="Line 29"/>
          <p:cNvSpPr>
            <a:spLocks noChangeShapeType="1"/>
          </p:cNvSpPr>
          <p:nvPr/>
        </p:nvSpPr>
        <p:spPr bwMode="auto">
          <a:xfrm flipV="1">
            <a:off x="6597650" y="3982060"/>
            <a:ext cx="0" cy="2222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857" name="Line 31"/>
          <p:cNvSpPr>
            <a:spLocks noChangeShapeType="1"/>
          </p:cNvSpPr>
          <p:nvPr/>
        </p:nvSpPr>
        <p:spPr bwMode="auto">
          <a:xfrm>
            <a:off x="6884988" y="4705960"/>
            <a:ext cx="0" cy="2444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858" name="Text Box 35"/>
          <p:cNvSpPr txBox="1">
            <a:spLocks noChangeArrowheads="1"/>
          </p:cNvSpPr>
          <p:nvPr/>
        </p:nvSpPr>
        <p:spPr bwMode="auto">
          <a:xfrm>
            <a:off x="7212013" y="2675547"/>
            <a:ext cx="1771650" cy="2160588"/>
          </a:xfrm>
          <a:prstGeom prst="rect">
            <a:avLst/>
          </a:prstGeom>
          <a:solidFill>
            <a:srgbClr val="FFCC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sz="1200" b="1">
                <a:solidFill>
                  <a:srgbClr val="003300"/>
                </a:solidFill>
                <a:latin typeface="Arial" pitchFamily="34" charset="0"/>
              </a:rPr>
              <a:t>Block (1, 0)</a:t>
            </a:r>
            <a:endParaRPr lang="en-US" sz="1800">
              <a:solidFill>
                <a:srgbClr val="003300"/>
              </a:solidFill>
              <a:latin typeface="Arial" pitchFamily="34" charset="0"/>
            </a:endParaRPr>
          </a:p>
        </p:txBody>
      </p:sp>
      <p:sp>
        <p:nvSpPr>
          <p:cNvPr id="35859" name="Text Box 36"/>
          <p:cNvSpPr txBox="1">
            <a:spLocks noChangeArrowheads="1"/>
          </p:cNvSpPr>
          <p:nvPr/>
        </p:nvSpPr>
        <p:spPr bwMode="auto">
          <a:xfrm>
            <a:off x="7259638" y="3185135"/>
            <a:ext cx="1684337" cy="349250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91440" rIns="0" bIns="0"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algn="ctr" eaLnBrk="1" hangingPunct="1"/>
            <a:r>
              <a:rPr lang="en-US" sz="1000" b="1">
                <a:solidFill>
                  <a:srgbClr val="003300"/>
                </a:solidFill>
                <a:latin typeface="Arial" pitchFamily="34" charset="0"/>
              </a:rPr>
              <a:t>Shared Memory</a:t>
            </a:r>
            <a:endParaRPr lang="en-US" sz="1000">
              <a:solidFill>
                <a:srgbClr val="003300"/>
              </a:solidFill>
              <a:latin typeface="Arial" pitchFamily="34" charset="0"/>
            </a:endParaRPr>
          </a:p>
        </p:txBody>
      </p:sp>
      <p:sp>
        <p:nvSpPr>
          <p:cNvPr id="35860" name="Text Box 39"/>
          <p:cNvSpPr txBox="1">
            <a:spLocks noChangeArrowheads="1"/>
          </p:cNvSpPr>
          <p:nvPr/>
        </p:nvSpPr>
        <p:spPr bwMode="auto">
          <a:xfrm>
            <a:off x="7251700" y="4213835"/>
            <a:ext cx="820738" cy="487362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146304" rIns="0" bIns="0"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algn="ctr" eaLnBrk="1" hangingPunct="1"/>
            <a:r>
              <a:rPr lang="en-US" sz="1000" b="1">
                <a:solidFill>
                  <a:srgbClr val="003300"/>
                </a:solidFill>
                <a:latin typeface="Arial" pitchFamily="34" charset="0"/>
              </a:rPr>
              <a:t>Thread (0, 0)</a:t>
            </a:r>
            <a:endParaRPr lang="en-US" sz="1000">
              <a:solidFill>
                <a:srgbClr val="003300"/>
              </a:solidFill>
              <a:latin typeface="Arial" pitchFamily="34" charset="0"/>
            </a:endParaRPr>
          </a:p>
        </p:txBody>
      </p:sp>
      <p:sp>
        <p:nvSpPr>
          <p:cNvPr id="35861" name="Text Box 40"/>
          <p:cNvSpPr txBox="1">
            <a:spLocks noChangeArrowheads="1"/>
          </p:cNvSpPr>
          <p:nvPr/>
        </p:nvSpPr>
        <p:spPr bwMode="auto">
          <a:xfrm>
            <a:off x="7251700" y="3688372"/>
            <a:ext cx="620713" cy="298450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algn="ctr" eaLnBrk="1" hangingPunct="1"/>
            <a:r>
              <a:rPr lang="en-US" sz="1000" b="1">
                <a:solidFill>
                  <a:srgbClr val="003300"/>
                </a:solidFill>
                <a:latin typeface="Arial" pitchFamily="34" charset="0"/>
              </a:rPr>
              <a:t>Registers</a:t>
            </a:r>
            <a:endParaRPr lang="en-US" sz="1000">
              <a:solidFill>
                <a:srgbClr val="003300"/>
              </a:solidFill>
              <a:latin typeface="Arial" pitchFamily="34" charset="0"/>
            </a:endParaRPr>
          </a:p>
        </p:txBody>
      </p:sp>
      <p:sp>
        <p:nvSpPr>
          <p:cNvPr id="35862" name="Line 41"/>
          <p:cNvSpPr>
            <a:spLocks noChangeShapeType="1"/>
          </p:cNvSpPr>
          <p:nvPr/>
        </p:nvSpPr>
        <p:spPr bwMode="auto">
          <a:xfrm flipV="1">
            <a:off x="7969250" y="3535972"/>
            <a:ext cx="3175" cy="66833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863" name="Line 42"/>
          <p:cNvSpPr>
            <a:spLocks noChangeShapeType="1"/>
          </p:cNvSpPr>
          <p:nvPr/>
        </p:nvSpPr>
        <p:spPr bwMode="auto">
          <a:xfrm flipV="1">
            <a:off x="7562850" y="3982060"/>
            <a:ext cx="0" cy="2222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864" name="Line 44"/>
          <p:cNvSpPr>
            <a:spLocks noChangeShapeType="1"/>
          </p:cNvSpPr>
          <p:nvPr/>
        </p:nvSpPr>
        <p:spPr bwMode="auto">
          <a:xfrm>
            <a:off x="7850188" y="4705960"/>
            <a:ext cx="0" cy="2444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865" name="Text Box 49"/>
          <p:cNvSpPr txBox="1">
            <a:spLocks noChangeArrowheads="1"/>
          </p:cNvSpPr>
          <p:nvPr/>
        </p:nvSpPr>
        <p:spPr bwMode="auto">
          <a:xfrm>
            <a:off x="8123238" y="4213835"/>
            <a:ext cx="820737" cy="487362"/>
          </a:xfrm>
          <a:prstGeom prst="rect">
            <a:avLst/>
          </a:prstGeom>
          <a:solidFill>
            <a:srgbClr val="99FF66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146304" rIns="0" bIns="0"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algn="ctr" eaLnBrk="1" hangingPunct="1"/>
            <a:r>
              <a:rPr lang="en-US" sz="1000" b="1">
                <a:solidFill>
                  <a:srgbClr val="003300"/>
                </a:solidFill>
                <a:latin typeface="Arial" pitchFamily="34" charset="0"/>
              </a:rPr>
              <a:t>Thread (1, 0)</a:t>
            </a:r>
            <a:endParaRPr lang="en-US" sz="1000">
              <a:solidFill>
                <a:srgbClr val="003300"/>
              </a:solidFill>
              <a:latin typeface="Arial" pitchFamily="34" charset="0"/>
            </a:endParaRPr>
          </a:p>
        </p:txBody>
      </p:sp>
      <p:sp>
        <p:nvSpPr>
          <p:cNvPr id="35866" name="Text Box 50"/>
          <p:cNvSpPr txBox="1">
            <a:spLocks noChangeArrowheads="1"/>
          </p:cNvSpPr>
          <p:nvPr/>
        </p:nvSpPr>
        <p:spPr bwMode="auto">
          <a:xfrm>
            <a:off x="8123238" y="3688372"/>
            <a:ext cx="620712" cy="298450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 lIns="0" tIns="0" rIns="0" bIns="0"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algn="ctr" eaLnBrk="1" hangingPunct="1"/>
            <a:r>
              <a:rPr lang="en-US" sz="1000" b="1">
                <a:solidFill>
                  <a:srgbClr val="003300"/>
                </a:solidFill>
                <a:latin typeface="Arial" pitchFamily="34" charset="0"/>
              </a:rPr>
              <a:t>Registers</a:t>
            </a:r>
            <a:endParaRPr lang="en-US" sz="1000">
              <a:solidFill>
                <a:srgbClr val="003300"/>
              </a:solidFill>
              <a:latin typeface="Arial" pitchFamily="34" charset="0"/>
            </a:endParaRPr>
          </a:p>
        </p:txBody>
      </p:sp>
      <p:sp>
        <p:nvSpPr>
          <p:cNvPr id="35867" name="Line 51"/>
          <p:cNvSpPr>
            <a:spLocks noChangeShapeType="1"/>
          </p:cNvSpPr>
          <p:nvPr/>
        </p:nvSpPr>
        <p:spPr bwMode="auto">
          <a:xfrm flipV="1">
            <a:off x="8840788" y="3535972"/>
            <a:ext cx="3175" cy="66833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868" name="Line 52"/>
          <p:cNvSpPr>
            <a:spLocks noChangeShapeType="1"/>
          </p:cNvSpPr>
          <p:nvPr/>
        </p:nvSpPr>
        <p:spPr bwMode="auto">
          <a:xfrm flipV="1">
            <a:off x="8432800" y="3982060"/>
            <a:ext cx="0" cy="2222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869" name="Line 54"/>
          <p:cNvSpPr>
            <a:spLocks noChangeShapeType="1"/>
          </p:cNvSpPr>
          <p:nvPr/>
        </p:nvSpPr>
        <p:spPr bwMode="auto">
          <a:xfrm>
            <a:off x="8721725" y="4705960"/>
            <a:ext cx="0" cy="2444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870" name="Text Box 58"/>
          <p:cNvSpPr txBox="1">
            <a:spLocks noChangeArrowheads="1"/>
          </p:cNvSpPr>
          <p:nvPr/>
        </p:nvSpPr>
        <p:spPr bwMode="auto">
          <a:xfrm>
            <a:off x="4495800" y="4945672"/>
            <a:ext cx="563563" cy="819150"/>
          </a:xfrm>
          <a:prstGeom prst="rect">
            <a:avLst/>
          </a:prstGeom>
          <a:solidFill>
            <a:srgbClr val="99CCFF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sz="1200" b="1">
                <a:solidFill>
                  <a:srgbClr val="003300"/>
                </a:solidFill>
                <a:latin typeface="Arial" pitchFamily="34" charset="0"/>
              </a:rPr>
              <a:t>Host</a:t>
            </a:r>
          </a:p>
        </p:txBody>
      </p:sp>
      <p:sp>
        <p:nvSpPr>
          <p:cNvPr id="35871" name="Line 60"/>
          <p:cNvSpPr>
            <a:spLocks noChangeShapeType="1"/>
          </p:cNvSpPr>
          <p:nvPr/>
        </p:nvSpPr>
        <p:spPr bwMode="auto">
          <a:xfrm flipV="1">
            <a:off x="5059363" y="5158397"/>
            <a:ext cx="3159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872" name="Text Box 9"/>
          <p:cNvSpPr txBox="1">
            <a:spLocks noChangeArrowheads="1"/>
          </p:cNvSpPr>
          <p:nvPr/>
        </p:nvSpPr>
        <p:spPr bwMode="auto">
          <a:xfrm>
            <a:off x="5386388" y="5460022"/>
            <a:ext cx="3605212" cy="425450"/>
          </a:xfrm>
          <a:prstGeom prst="rect">
            <a:avLst/>
          </a:prstGeom>
          <a:solidFill>
            <a:srgbClr val="FF6600"/>
          </a:solidFill>
          <a:ln w="9525">
            <a:solidFill>
              <a:srgbClr val="96969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sz="1200" b="1">
                <a:solidFill>
                  <a:srgbClr val="003300"/>
                </a:solidFill>
                <a:latin typeface="Arial" pitchFamily="34" charset="0"/>
              </a:rPr>
              <a:t>Constant Memory</a:t>
            </a:r>
            <a:endParaRPr lang="en-US" sz="1200">
              <a:solidFill>
                <a:srgbClr val="003300"/>
              </a:solidFill>
              <a:latin typeface="Arial" pitchFamily="34" charset="0"/>
            </a:endParaRPr>
          </a:p>
        </p:txBody>
      </p:sp>
      <p:sp>
        <p:nvSpPr>
          <p:cNvPr id="35873" name="Line 60"/>
          <p:cNvSpPr>
            <a:spLocks noChangeShapeType="1"/>
          </p:cNvSpPr>
          <p:nvPr/>
        </p:nvSpPr>
        <p:spPr bwMode="auto">
          <a:xfrm flipV="1">
            <a:off x="5059363" y="5612422"/>
            <a:ext cx="3159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lg" len="med"/>
            <a:tailEnd type="triangle" w="lg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874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304800"/>
            <a:ext cx="7962900" cy="1066800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在一个内存带宽为</a:t>
            </a:r>
            <a:r>
              <a:rPr lang="en-US" altLang="zh-CN" sz="2400" dirty="0">
                <a:latin typeface="SimHei" panose="02010609060101010101" pitchFamily="49" charset="-122"/>
                <a:ea typeface="SimHei" panose="02010609060101010101" pitchFamily="49" charset="-122"/>
              </a:rPr>
              <a:t>150 </a:t>
            </a:r>
            <a:r>
              <a:rPr 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GB/s</a:t>
            </a:r>
            <a:r>
              <a:rPr lang="zh-CN" altLang="en-US" sz="2400" dirty="0">
                <a:latin typeface="SimHei" panose="02010609060101010101" pitchFamily="49" charset="-122"/>
                <a:ea typeface="SimHei" panose="02010609060101010101" pitchFamily="49" charset="-122"/>
              </a:rPr>
              <a:t>的设备上，性能表现如何呢？</a:t>
            </a:r>
            <a:endParaRPr lang="en-US" sz="24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58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524000"/>
            <a:ext cx="3944937" cy="4572000"/>
          </a:xfrm>
        </p:spPr>
        <p:txBody>
          <a:bodyPr/>
          <a:lstStyle/>
          <a:p>
            <a:r>
              <a:rPr lang="zh-CN" altLang="en-US" sz="2000" dirty="0"/>
              <a:t>所有线程都访问全局内存以获取其输入矩阵元素。</a:t>
            </a:r>
            <a:endParaRPr lang="en-US" sz="2000" dirty="0"/>
          </a:p>
          <a:p>
            <a:pPr marL="974725" lvl="1" indent="-403225"/>
            <a:r>
              <a:rPr lang="zh-CN" altLang="en-US" sz="1800" dirty="0"/>
              <a:t>每次浮点乘加运算需要两次内存访问（</a:t>
            </a:r>
            <a:r>
              <a:rPr lang="en-US" altLang="zh-CN" sz="1800" dirty="0"/>
              <a:t>8</a:t>
            </a:r>
            <a:r>
              <a:rPr lang="zh-CN" altLang="en-US" sz="1800" dirty="0"/>
              <a:t>字节）</a:t>
            </a:r>
            <a:endParaRPr lang="en-US" altLang="zh-CN" sz="1800" dirty="0"/>
          </a:p>
          <a:p>
            <a:pPr marL="974725" lvl="1" indent="-403225"/>
            <a:r>
              <a:rPr lang="en-US" sz="1800" dirty="0"/>
              <a:t>4B/s </a:t>
            </a:r>
            <a:r>
              <a:rPr lang="zh-CN" altLang="en-US" sz="1800" dirty="0"/>
              <a:t>内存带宽</a:t>
            </a:r>
            <a:r>
              <a:rPr lang="en-US" sz="1800" dirty="0"/>
              <a:t>/FLOPS</a:t>
            </a:r>
          </a:p>
          <a:p>
            <a:pPr marL="974725" lvl="1" indent="-403225"/>
            <a:r>
              <a:rPr lang="en-US" sz="1800" dirty="0"/>
              <a:t>150 GB/s</a:t>
            </a:r>
            <a:r>
              <a:rPr lang="zh-CN" altLang="en-US" sz="1800" dirty="0"/>
              <a:t>的内存带宽限制了代码的性能为</a:t>
            </a:r>
            <a:r>
              <a:rPr lang="en-US" altLang="zh-CN" sz="1800" dirty="0"/>
              <a:t>37.5 </a:t>
            </a:r>
            <a:r>
              <a:rPr lang="en-US" sz="1800" dirty="0"/>
              <a:t>GFLOPS</a:t>
            </a:r>
          </a:p>
          <a:p>
            <a:r>
              <a:rPr lang="zh-CN" altLang="en-US" sz="2000" dirty="0"/>
              <a:t>实际代码的运行速度约为</a:t>
            </a:r>
            <a:r>
              <a:rPr lang="en-US" altLang="zh-CN" sz="2000" dirty="0"/>
              <a:t>25</a:t>
            </a:r>
            <a:r>
              <a:rPr lang="en-US" sz="2000" dirty="0"/>
              <a:t>GFLOPS</a:t>
            </a:r>
          </a:p>
          <a:p>
            <a:r>
              <a:rPr lang="zh-CN" altLang="en-US" sz="2000" dirty="0"/>
              <a:t>需要大幅减少内存访问次数，才能更接近超过</a:t>
            </a:r>
            <a:r>
              <a:rPr lang="en-US" altLang="zh-CN" sz="2000" dirty="0"/>
              <a:t>1,000 </a:t>
            </a:r>
            <a:r>
              <a:rPr lang="en-US" sz="2000" dirty="0"/>
              <a:t>GFLOPS</a:t>
            </a:r>
            <a:r>
              <a:rPr lang="zh-CN" altLang="en-US" sz="2000" dirty="0"/>
              <a:t>的峰值性能</a:t>
            </a:r>
            <a:endParaRPr lang="en-US" sz="2000" dirty="0"/>
          </a:p>
        </p:txBody>
      </p:sp>
      <p:sp>
        <p:nvSpPr>
          <p:cNvPr id="35876" name="Line 42"/>
          <p:cNvSpPr>
            <a:spLocks noChangeShapeType="1"/>
          </p:cNvSpPr>
          <p:nvPr/>
        </p:nvSpPr>
        <p:spPr bwMode="auto">
          <a:xfrm>
            <a:off x="3733800" y="2057399"/>
            <a:ext cx="2214562" cy="277873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984830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Content 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ea typeface="PMingLiU" pitchFamily="18" charset="-120"/>
              </a:rPr>
              <a:t>Importance</a:t>
            </a:r>
            <a:r>
              <a:rPr lang="zh-CN" altLang="en-US" dirty="0">
                <a:ea typeface="PMingLiU" pitchFamily="18" charset="-120"/>
              </a:rPr>
              <a:t> </a:t>
            </a:r>
            <a:r>
              <a:rPr lang="en-US" altLang="zh-CN" dirty="0">
                <a:ea typeface="PMingLiU" pitchFamily="18" charset="-120"/>
              </a:rPr>
              <a:t>of Memory </a:t>
            </a:r>
            <a:r>
              <a:rPr lang="en-US" altLang="zh-TW" dirty="0">
                <a:ea typeface="PMingLiU" pitchFamily="18" charset="-120"/>
              </a:rPr>
              <a:t>Access Efficiency </a:t>
            </a:r>
          </a:p>
          <a:p>
            <a:pPr lvl="1"/>
            <a:r>
              <a:rPr lang="en-US" altLang="zh-CN" sz="2800" dirty="0">
                <a:ea typeface="PMingLiU" pitchFamily="18" charset="-120"/>
              </a:rPr>
              <a:t>--</a:t>
            </a:r>
            <a:r>
              <a:rPr lang="en-US" altLang="zh-TW" sz="2800" dirty="0">
                <a:ea typeface="PMingLiU" pitchFamily="18" charset="-120"/>
              </a:rPr>
              <a:t>Matrix Multiplication</a:t>
            </a:r>
          </a:p>
          <a:p>
            <a:pPr marL="228600" lvl="1">
              <a:spcBef>
                <a:spcPts val="1000"/>
              </a:spcBef>
            </a:pPr>
            <a:endParaRPr lang="en-US" altLang="zh-TW" sz="1600" dirty="0">
              <a:ea typeface="PMingLiU" pitchFamily="18" charset="-120"/>
            </a:endParaRPr>
          </a:p>
          <a:p>
            <a:r>
              <a:rPr lang="en-US" altLang="zh-TW" u="sng" dirty="0">
                <a:ea typeface="PMingLiU" pitchFamily="18" charset="-120"/>
              </a:rPr>
              <a:t>Memory </a:t>
            </a:r>
            <a:r>
              <a:rPr lang="en-US" altLang="zh-CN" u="sng" dirty="0">
                <a:ea typeface="PMingLiU" pitchFamily="18" charset="-120"/>
              </a:rPr>
              <a:t>Types Overview</a:t>
            </a:r>
          </a:p>
          <a:p>
            <a:endParaRPr lang="en-US" altLang="zh-CN" sz="1600" dirty="0">
              <a:ea typeface="PMingLiU" pitchFamily="18" charset="-120"/>
            </a:endParaRPr>
          </a:p>
          <a:p>
            <a:r>
              <a:rPr lang="en-US" altLang="zh-CN" dirty="0">
                <a:ea typeface="PMingLiU" pitchFamily="18" charset="-120"/>
              </a:rPr>
              <a:t>Tiling for reduced memory traffic</a:t>
            </a:r>
          </a:p>
          <a:p>
            <a:pPr lvl="1"/>
            <a:r>
              <a:rPr lang="en-US" altLang="zh-CN" sz="2800" dirty="0">
                <a:ea typeface="PMingLiU" pitchFamily="18" charset="-120"/>
              </a:rPr>
              <a:t>--Matrix Multiplication using Shared Memory</a:t>
            </a:r>
          </a:p>
          <a:p>
            <a:endParaRPr lang="zh-CN" altLang="en-US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30196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fld id="{35A92C18-71D3-4A4D-92BD-5421FCA77A81}" type="slidenum">
              <a:rPr lang="en-US" sz="1400" smtClean="0">
                <a:latin typeface="Times New Roman" pitchFamily="18" charset="0"/>
              </a:rPr>
              <a:pPr eaLnBrk="1" hangingPunct="1"/>
              <a:t>22</a:t>
            </a:fld>
            <a:endParaRPr lang="en-US" sz="1400" dirty="0">
              <a:latin typeface="Times New Roman" pitchFamily="18" charset="0"/>
            </a:endParaRP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686800" cy="1066800"/>
          </a:xfrm>
        </p:spPr>
        <p:txBody>
          <a:bodyPr/>
          <a:lstStyle/>
          <a:p>
            <a:pPr eaLnBrk="1" hangingPunct="1"/>
            <a:r>
              <a:rPr lang="en-US" sz="3600" dirty="0"/>
              <a:t>CUDA Memories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B25C28-F257-0F40-ADFD-450B5A298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9232" y="362014"/>
            <a:ext cx="1894188" cy="10668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6F375CA-E005-674E-BE7E-B0CFBE9BDF23}"/>
              </a:ext>
            </a:extLst>
          </p:cNvPr>
          <p:cNvSpPr/>
          <p:nvPr/>
        </p:nvSpPr>
        <p:spPr>
          <a:xfrm>
            <a:off x="5903468" y="1827599"/>
            <a:ext cx="1483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Grace</a:t>
            </a:r>
            <a:r>
              <a:rPr lang="en-US" altLang="zh-CN" dirty="0"/>
              <a:t>-</a:t>
            </a:r>
            <a:r>
              <a:rPr lang="en-US" dirty="0"/>
              <a:t>hopper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AF41B4-4E55-EC4C-A003-23FD1C9082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840" y="1659460"/>
            <a:ext cx="7791580" cy="4378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644248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fld id="{35A92C18-71D3-4A4D-92BD-5421FCA77A81}" type="slidenum">
              <a:rPr lang="en-US" sz="1400" smtClean="0">
                <a:latin typeface="Times New Roman" pitchFamily="18" charset="0"/>
              </a:rPr>
              <a:pPr eaLnBrk="1" hangingPunct="1"/>
              <a:t>23</a:t>
            </a:fld>
            <a:endParaRPr lang="en-US" sz="1400" dirty="0">
              <a:latin typeface="Times New Roman" pitchFamily="18" charset="0"/>
            </a:endParaRP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686800" cy="1066800"/>
          </a:xfrm>
        </p:spPr>
        <p:txBody>
          <a:bodyPr/>
          <a:lstStyle/>
          <a:p>
            <a:pPr eaLnBrk="1" hangingPunct="1"/>
            <a:r>
              <a:rPr lang="en-US" sz="3600" dirty="0"/>
              <a:t>Programmer View of  CUDA Memories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0707" y="1501167"/>
            <a:ext cx="3927476" cy="485518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CN" dirty="0"/>
              <a:t>Host code can</a:t>
            </a:r>
            <a:r>
              <a:rPr lang="zh-CN" altLang="en-US" dirty="0"/>
              <a:t>：</a:t>
            </a:r>
            <a:endParaRPr lang="en-US" altLang="zh-CN" dirty="0"/>
          </a:p>
          <a:p>
            <a:pPr marL="974725" lvl="1" indent="-403225"/>
            <a:r>
              <a:rPr lang="en-US" altLang="zh-CN" sz="2100" dirty="0"/>
              <a:t>Transfer data to/from per grid </a:t>
            </a:r>
            <a:r>
              <a:rPr lang="en-US" altLang="zh-CN" sz="1700" b="1" dirty="0">
                <a:solidFill>
                  <a:schemeClr val="accent2"/>
                </a:solidFill>
              </a:rPr>
              <a:t>global and constant </a:t>
            </a:r>
            <a:r>
              <a:rPr lang="en-US" altLang="zh-CN" sz="2100" dirty="0"/>
              <a:t>memories</a:t>
            </a:r>
          </a:p>
          <a:p>
            <a:pPr marL="0" indent="0">
              <a:buNone/>
            </a:pPr>
            <a:r>
              <a:rPr lang="en-US" altLang="zh-CN" dirty="0"/>
              <a:t>Device code can:</a:t>
            </a:r>
            <a:endParaRPr lang="en-US" dirty="0"/>
          </a:p>
          <a:p>
            <a:pPr marL="974725" lvl="1" indent="-403225" eaLnBrk="1" hangingPunct="1"/>
            <a:r>
              <a:rPr lang="en-US" sz="2100" dirty="0"/>
              <a:t>Read/write per-thread </a:t>
            </a:r>
          </a:p>
          <a:p>
            <a:pPr marL="1431925" lvl="2" indent="-403225"/>
            <a:r>
              <a:rPr lang="en-US" sz="1700" b="1" dirty="0">
                <a:solidFill>
                  <a:schemeClr val="accent2"/>
                </a:solidFill>
              </a:rPr>
              <a:t>registers </a:t>
            </a:r>
          </a:p>
          <a:p>
            <a:pPr marL="1431925" lvl="2" indent="-403225"/>
            <a:r>
              <a:rPr lang="en-US" sz="1700" b="1" dirty="0">
                <a:solidFill>
                  <a:schemeClr val="accent2"/>
                </a:solidFill>
              </a:rPr>
              <a:t>(~1 cycle)</a:t>
            </a:r>
          </a:p>
          <a:p>
            <a:pPr marL="974725" lvl="1" indent="-403225" eaLnBrk="1" hangingPunct="1"/>
            <a:r>
              <a:rPr lang="en-US" sz="2100" dirty="0"/>
              <a:t>Read/write per-block </a:t>
            </a:r>
          </a:p>
          <a:p>
            <a:pPr marL="1431925" lvl="2" indent="-403225"/>
            <a:r>
              <a:rPr lang="en-US" sz="1700" b="1" dirty="0">
                <a:solidFill>
                  <a:schemeClr val="accent2"/>
                </a:solidFill>
              </a:rPr>
              <a:t>shared memory </a:t>
            </a:r>
          </a:p>
          <a:p>
            <a:pPr marL="1431925" lvl="2" indent="-403225"/>
            <a:r>
              <a:rPr lang="en-US" sz="1700" b="1" dirty="0">
                <a:solidFill>
                  <a:schemeClr val="accent2"/>
                </a:solidFill>
              </a:rPr>
              <a:t>(~5 cycles)</a:t>
            </a:r>
          </a:p>
          <a:p>
            <a:pPr marL="974725" lvl="1" indent="-403225" eaLnBrk="1" hangingPunct="1"/>
            <a:r>
              <a:rPr lang="en-US" sz="2100" dirty="0"/>
              <a:t>Read/write per-grid </a:t>
            </a:r>
          </a:p>
          <a:p>
            <a:pPr marL="1431925" lvl="2" indent="-403225"/>
            <a:r>
              <a:rPr lang="en-US" sz="1700" b="1" dirty="0">
                <a:solidFill>
                  <a:schemeClr val="accent2"/>
                </a:solidFill>
              </a:rPr>
              <a:t>global memory </a:t>
            </a:r>
          </a:p>
          <a:p>
            <a:pPr marL="1431925" lvl="2" indent="-403225"/>
            <a:r>
              <a:rPr lang="en-US" sz="1700" b="1" dirty="0">
                <a:solidFill>
                  <a:schemeClr val="accent2"/>
                </a:solidFill>
              </a:rPr>
              <a:t>(~500 cycles)</a:t>
            </a:r>
          </a:p>
          <a:p>
            <a:pPr marL="974725" lvl="1" indent="-403225" eaLnBrk="1" hangingPunct="1"/>
            <a:r>
              <a:rPr lang="en-US" sz="2100" dirty="0"/>
              <a:t>Read/only per-grid</a:t>
            </a:r>
            <a:r>
              <a:rPr lang="en-US" sz="2100" dirty="0">
                <a:solidFill>
                  <a:schemeClr val="accent2"/>
                </a:solidFill>
              </a:rPr>
              <a:t> </a:t>
            </a:r>
          </a:p>
          <a:p>
            <a:pPr marL="1431925" lvl="2" indent="-403225"/>
            <a:r>
              <a:rPr lang="en-US" sz="1700" b="1" dirty="0">
                <a:solidFill>
                  <a:schemeClr val="accent2"/>
                </a:solidFill>
              </a:rPr>
              <a:t>constant memory </a:t>
            </a:r>
          </a:p>
          <a:p>
            <a:pPr marL="1431925" lvl="2" indent="-403225"/>
            <a:r>
              <a:rPr lang="en-US" sz="1700" b="1" dirty="0">
                <a:solidFill>
                  <a:schemeClr val="accent2"/>
                </a:solidFill>
              </a:rPr>
              <a:t>(~5 cycles with caching)</a:t>
            </a:r>
          </a:p>
        </p:txBody>
      </p:sp>
      <p:grpSp>
        <p:nvGrpSpPr>
          <p:cNvPr id="4101" name="Group 86"/>
          <p:cNvGrpSpPr>
            <a:grpSpLocks/>
          </p:cNvGrpSpPr>
          <p:nvPr/>
        </p:nvGrpSpPr>
        <p:grpSpPr bwMode="auto">
          <a:xfrm>
            <a:off x="4168897" y="1478452"/>
            <a:ext cx="4361227" cy="3963987"/>
            <a:chOff x="2880" y="1103"/>
            <a:chExt cx="2858" cy="2497"/>
          </a:xfrm>
        </p:grpSpPr>
        <p:sp>
          <p:nvSpPr>
            <p:cNvPr id="4103" name="Text Box 6"/>
            <p:cNvSpPr txBox="1">
              <a:spLocks noChangeArrowheads="1"/>
            </p:cNvSpPr>
            <p:nvPr/>
          </p:nvSpPr>
          <p:spPr bwMode="auto">
            <a:xfrm>
              <a:off x="3403" y="1103"/>
              <a:ext cx="2335" cy="2497"/>
            </a:xfrm>
            <a:prstGeom prst="rect">
              <a:avLst/>
            </a:prstGeom>
            <a:solidFill>
              <a:srgbClr val="99CCFF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1600">
                  <a:solidFill>
                    <a:schemeClr val="tx1"/>
                  </a:solidFill>
                  <a:latin typeface="Palatino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Palatino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9pPr>
            </a:lstStyle>
            <a:p>
              <a:pPr eaLnBrk="1" hangingPunct="1"/>
              <a:r>
                <a:rPr lang="en-US" sz="1200" b="1">
                  <a:solidFill>
                    <a:srgbClr val="003300"/>
                  </a:solidFill>
                  <a:latin typeface="Arial" pitchFamily="34" charset="0"/>
                </a:rPr>
                <a:t>Grid</a:t>
              </a:r>
            </a:p>
          </p:txBody>
        </p:sp>
        <p:sp>
          <p:nvSpPr>
            <p:cNvPr id="4104" name="Text Box 9"/>
            <p:cNvSpPr txBox="1">
              <a:spLocks noChangeArrowheads="1"/>
            </p:cNvSpPr>
            <p:nvPr/>
          </p:nvSpPr>
          <p:spPr bwMode="auto">
            <a:xfrm>
              <a:off x="3441" y="2847"/>
              <a:ext cx="2271" cy="268"/>
            </a:xfrm>
            <a:prstGeom prst="rect">
              <a:avLst/>
            </a:prstGeom>
            <a:solidFill>
              <a:srgbClr val="FF66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1600">
                  <a:solidFill>
                    <a:schemeClr val="tx1"/>
                  </a:solidFill>
                  <a:latin typeface="Palatino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Palatino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9pPr>
            </a:lstStyle>
            <a:p>
              <a:pPr eaLnBrk="1" hangingPunct="1"/>
              <a:r>
                <a:rPr lang="en-US" sz="1200" b="1">
                  <a:solidFill>
                    <a:srgbClr val="003300"/>
                  </a:solidFill>
                  <a:latin typeface="Arial" pitchFamily="34" charset="0"/>
                </a:rPr>
                <a:t>Global Memory</a:t>
              </a:r>
              <a:endParaRPr lang="en-US" sz="1200">
                <a:solidFill>
                  <a:srgbClr val="003300"/>
                </a:solidFill>
                <a:latin typeface="Arial" pitchFamily="34" charset="0"/>
              </a:endParaRPr>
            </a:p>
          </p:txBody>
        </p:sp>
        <p:sp>
          <p:nvSpPr>
            <p:cNvPr id="4105" name="Text Box 12"/>
            <p:cNvSpPr txBox="1">
              <a:spLocks noChangeArrowheads="1"/>
            </p:cNvSpPr>
            <p:nvPr/>
          </p:nvSpPr>
          <p:spPr bwMode="auto">
            <a:xfrm>
              <a:off x="3434" y="1414"/>
              <a:ext cx="1116" cy="1361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1600">
                  <a:solidFill>
                    <a:schemeClr val="tx1"/>
                  </a:solidFill>
                  <a:latin typeface="Palatino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Palatino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9pPr>
            </a:lstStyle>
            <a:p>
              <a:pPr eaLnBrk="1" hangingPunct="1"/>
              <a:r>
                <a:rPr lang="en-US" sz="1200" b="1">
                  <a:solidFill>
                    <a:srgbClr val="003300"/>
                  </a:solidFill>
                  <a:latin typeface="Arial" pitchFamily="34" charset="0"/>
                </a:rPr>
                <a:t>Block (0, 0)</a:t>
              </a:r>
            </a:p>
          </p:txBody>
        </p:sp>
        <p:sp>
          <p:nvSpPr>
            <p:cNvPr id="4106" name="Text Box 13"/>
            <p:cNvSpPr txBox="1">
              <a:spLocks noChangeArrowheads="1"/>
            </p:cNvSpPr>
            <p:nvPr/>
          </p:nvSpPr>
          <p:spPr bwMode="auto">
            <a:xfrm>
              <a:off x="3465" y="1735"/>
              <a:ext cx="1060" cy="220"/>
            </a:xfrm>
            <a:prstGeom prst="rect">
              <a:avLst/>
            </a:prstGeom>
            <a:solidFill>
              <a:srgbClr val="FF66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91440" rIns="0" bIns="0"/>
            <a:lstStyle>
              <a:lvl1pPr eaLnBrk="0" hangingPunct="0">
                <a:defRPr sz="1600">
                  <a:solidFill>
                    <a:schemeClr val="tx1"/>
                  </a:solidFill>
                  <a:latin typeface="Palatino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Palatino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9pPr>
            </a:lstStyle>
            <a:p>
              <a:pPr algn="ctr" eaLnBrk="1" hangingPunct="1"/>
              <a:r>
                <a:rPr lang="en-US" sz="1000" b="1">
                  <a:solidFill>
                    <a:srgbClr val="003300"/>
                  </a:solidFill>
                  <a:latin typeface="Arial" pitchFamily="34" charset="0"/>
                </a:rPr>
                <a:t>Shared Memory</a:t>
              </a:r>
              <a:endParaRPr lang="en-US" sz="1000">
                <a:solidFill>
                  <a:srgbClr val="003300"/>
                </a:solidFill>
                <a:latin typeface="Arial" pitchFamily="34" charset="0"/>
              </a:endParaRPr>
            </a:p>
          </p:txBody>
        </p:sp>
        <p:sp>
          <p:nvSpPr>
            <p:cNvPr id="4107" name="Text Box 16"/>
            <p:cNvSpPr txBox="1">
              <a:spLocks noChangeArrowheads="1"/>
            </p:cNvSpPr>
            <p:nvPr/>
          </p:nvSpPr>
          <p:spPr bwMode="auto">
            <a:xfrm>
              <a:off x="3459" y="2383"/>
              <a:ext cx="517" cy="307"/>
            </a:xfrm>
            <a:prstGeom prst="rect">
              <a:avLst/>
            </a:prstGeom>
            <a:solidFill>
              <a:srgbClr val="99FF66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146304" rIns="0" bIns="0"/>
            <a:lstStyle>
              <a:lvl1pPr eaLnBrk="0" hangingPunct="0">
                <a:defRPr sz="1600">
                  <a:solidFill>
                    <a:schemeClr val="tx1"/>
                  </a:solidFill>
                  <a:latin typeface="Palatino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Palatino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9pPr>
            </a:lstStyle>
            <a:p>
              <a:pPr algn="ctr" eaLnBrk="1" hangingPunct="1"/>
              <a:r>
                <a:rPr lang="en-US" sz="1000" b="1">
                  <a:solidFill>
                    <a:srgbClr val="003300"/>
                  </a:solidFill>
                  <a:latin typeface="Arial" pitchFamily="34" charset="0"/>
                </a:rPr>
                <a:t>Thread (0, 0)</a:t>
              </a:r>
              <a:endParaRPr lang="en-US" sz="1000">
                <a:solidFill>
                  <a:srgbClr val="003300"/>
                </a:solidFill>
                <a:latin typeface="Arial" pitchFamily="34" charset="0"/>
              </a:endParaRPr>
            </a:p>
          </p:txBody>
        </p:sp>
        <p:sp>
          <p:nvSpPr>
            <p:cNvPr id="4108" name="Text Box 17"/>
            <p:cNvSpPr txBox="1">
              <a:spLocks noChangeArrowheads="1"/>
            </p:cNvSpPr>
            <p:nvPr/>
          </p:nvSpPr>
          <p:spPr bwMode="auto">
            <a:xfrm>
              <a:off x="3459" y="2052"/>
              <a:ext cx="392" cy="188"/>
            </a:xfrm>
            <a:prstGeom prst="rect">
              <a:avLst/>
            </a:prstGeom>
            <a:solidFill>
              <a:srgbClr val="FF66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 eaLnBrk="0" hangingPunct="0">
                <a:defRPr sz="1600">
                  <a:solidFill>
                    <a:schemeClr val="tx1"/>
                  </a:solidFill>
                  <a:latin typeface="Palatino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Palatino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9pPr>
            </a:lstStyle>
            <a:p>
              <a:pPr algn="ctr" eaLnBrk="1" hangingPunct="1"/>
              <a:r>
                <a:rPr lang="en-US" sz="1000" b="1" dirty="0">
                  <a:solidFill>
                    <a:srgbClr val="003300"/>
                  </a:solidFill>
                  <a:latin typeface="Arial" pitchFamily="34" charset="0"/>
                </a:rPr>
                <a:t>Registers</a:t>
              </a:r>
              <a:endParaRPr lang="en-US" sz="1000" dirty="0">
                <a:solidFill>
                  <a:srgbClr val="003300"/>
                </a:solidFill>
                <a:latin typeface="Arial" pitchFamily="34" charset="0"/>
              </a:endParaRPr>
            </a:p>
          </p:txBody>
        </p:sp>
        <p:sp>
          <p:nvSpPr>
            <p:cNvPr id="4109" name="Line 18"/>
            <p:cNvSpPr>
              <a:spLocks noChangeShapeType="1"/>
            </p:cNvSpPr>
            <p:nvPr/>
          </p:nvSpPr>
          <p:spPr bwMode="auto">
            <a:xfrm flipV="1">
              <a:off x="3912" y="1956"/>
              <a:ext cx="2" cy="42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lg" len="med"/>
              <a:tailEnd type="triangl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10" name="Line 19"/>
            <p:cNvSpPr>
              <a:spLocks noChangeShapeType="1"/>
            </p:cNvSpPr>
            <p:nvPr/>
          </p:nvSpPr>
          <p:spPr bwMode="auto">
            <a:xfrm flipV="1">
              <a:off x="3655" y="2237"/>
              <a:ext cx="0" cy="14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lg" len="med"/>
              <a:tailEnd type="triangl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11" name="Line 21"/>
            <p:cNvSpPr>
              <a:spLocks noChangeShapeType="1"/>
            </p:cNvSpPr>
            <p:nvPr/>
          </p:nvSpPr>
          <p:spPr bwMode="auto">
            <a:xfrm>
              <a:off x="3836" y="2693"/>
              <a:ext cx="0" cy="15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lg" len="med"/>
              <a:tailEnd type="triangl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12" name="Text Box 26"/>
            <p:cNvSpPr txBox="1">
              <a:spLocks noChangeArrowheads="1"/>
            </p:cNvSpPr>
            <p:nvPr/>
          </p:nvSpPr>
          <p:spPr bwMode="auto">
            <a:xfrm>
              <a:off x="4008" y="2383"/>
              <a:ext cx="517" cy="307"/>
            </a:xfrm>
            <a:prstGeom prst="rect">
              <a:avLst/>
            </a:prstGeom>
            <a:solidFill>
              <a:srgbClr val="99FF66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146304" rIns="0" bIns="0"/>
            <a:lstStyle>
              <a:lvl1pPr eaLnBrk="0" hangingPunct="0">
                <a:defRPr sz="1600">
                  <a:solidFill>
                    <a:schemeClr val="tx1"/>
                  </a:solidFill>
                  <a:latin typeface="Palatino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Palatino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9pPr>
            </a:lstStyle>
            <a:p>
              <a:pPr algn="ctr" eaLnBrk="1" hangingPunct="1"/>
              <a:r>
                <a:rPr lang="en-US" sz="1000" b="1">
                  <a:solidFill>
                    <a:srgbClr val="003300"/>
                  </a:solidFill>
                  <a:latin typeface="Arial" pitchFamily="34" charset="0"/>
                </a:rPr>
                <a:t>Thread (1, 0)</a:t>
              </a:r>
              <a:endParaRPr lang="en-US" sz="1000">
                <a:solidFill>
                  <a:srgbClr val="003300"/>
                </a:solidFill>
                <a:latin typeface="Arial" pitchFamily="34" charset="0"/>
              </a:endParaRPr>
            </a:p>
          </p:txBody>
        </p:sp>
        <p:sp>
          <p:nvSpPr>
            <p:cNvPr id="4113" name="Text Box 27"/>
            <p:cNvSpPr txBox="1">
              <a:spLocks noChangeArrowheads="1"/>
            </p:cNvSpPr>
            <p:nvPr/>
          </p:nvSpPr>
          <p:spPr bwMode="auto">
            <a:xfrm>
              <a:off x="4008" y="2052"/>
              <a:ext cx="391" cy="188"/>
            </a:xfrm>
            <a:prstGeom prst="rect">
              <a:avLst/>
            </a:prstGeom>
            <a:solidFill>
              <a:srgbClr val="FF66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 eaLnBrk="0" hangingPunct="0">
                <a:defRPr sz="1600">
                  <a:solidFill>
                    <a:schemeClr val="tx1"/>
                  </a:solidFill>
                  <a:latin typeface="Palatino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Palatino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9pPr>
            </a:lstStyle>
            <a:p>
              <a:pPr algn="ctr" eaLnBrk="1" hangingPunct="1"/>
              <a:r>
                <a:rPr lang="en-US" sz="1000" b="1">
                  <a:solidFill>
                    <a:srgbClr val="003300"/>
                  </a:solidFill>
                  <a:latin typeface="Arial" pitchFamily="34" charset="0"/>
                </a:rPr>
                <a:t>Registers</a:t>
              </a:r>
              <a:endParaRPr lang="en-US" sz="1000">
                <a:solidFill>
                  <a:srgbClr val="003300"/>
                </a:solidFill>
                <a:latin typeface="Arial" pitchFamily="34" charset="0"/>
              </a:endParaRPr>
            </a:p>
          </p:txBody>
        </p:sp>
        <p:sp>
          <p:nvSpPr>
            <p:cNvPr id="4114" name="Line 28"/>
            <p:cNvSpPr>
              <a:spLocks noChangeShapeType="1"/>
            </p:cNvSpPr>
            <p:nvPr/>
          </p:nvSpPr>
          <p:spPr bwMode="auto">
            <a:xfrm flipV="1">
              <a:off x="4460" y="1956"/>
              <a:ext cx="2" cy="42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lg" len="med"/>
              <a:tailEnd type="triangl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15" name="Line 29"/>
            <p:cNvSpPr>
              <a:spLocks noChangeShapeType="1"/>
            </p:cNvSpPr>
            <p:nvPr/>
          </p:nvSpPr>
          <p:spPr bwMode="auto">
            <a:xfrm flipV="1">
              <a:off x="4204" y="2237"/>
              <a:ext cx="0" cy="14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lg" len="med"/>
              <a:tailEnd type="triangl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16" name="Line 31"/>
            <p:cNvSpPr>
              <a:spLocks noChangeShapeType="1"/>
            </p:cNvSpPr>
            <p:nvPr/>
          </p:nvSpPr>
          <p:spPr bwMode="auto">
            <a:xfrm>
              <a:off x="4385" y="2693"/>
              <a:ext cx="0" cy="15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lg" len="med"/>
              <a:tailEnd type="triangl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17" name="Text Box 35"/>
            <p:cNvSpPr txBox="1">
              <a:spLocks noChangeArrowheads="1"/>
            </p:cNvSpPr>
            <p:nvPr/>
          </p:nvSpPr>
          <p:spPr bwMode="auto">
            <a:xfrm>
              <a:off x="4591" y="1414"/>
              <a:ext cx="1116" cy="1361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1600">
                  <a:solidFill>
                    <a:schemeClr val="tx1"/>
                  </a:solidFill>
                  <a:latin typeface="Palatino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Palatino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9pPr>
            </a:lstStyle>
            <a:p>
              <a:pPr eaLnBrk="1" hangingPunct="1"/>
              <a:r>
                <a:rPr lang="en-US" sz="1200" b="1">
                  <a:solidFill>
                    <a:srgbClr val="003300"/>
                  </a:solidFill>
                  <a:latin typeface="Arial" pitchFamily="34" charset="0"/>
                </a:rPr>
                <a:t>Block (1, 0)</a:t>
              </a:r>
              <a:endParaRPr lang="en-US" sz="1800">
                <a:solidFill>
                  <a:srgbClr val="003300"/>
                </a:solidFill>
                <a:latin typeface="Arial" pitchFamily="34" charset="0"/>
              </a:endParaRPr>
            </a:p>
          </p:txBody>
        </p:sp>
        <p:sp>
          <p:nvSpPr>
            <p:cNvPr id="4118" name="Text Box 36"/>
            <p:cNvSpPr txBox="1">
              <a:spLocks noChangeArrowheads="1"/>
            </p:cNvSpPr>
            <p:nvPr/>
          </p:nvSpPr>
          <p:spPr bwMode="auto">
            <a:xfrm>
              <a:off x="4621" y="1735"/>
              <a:ext cx="1061" cy="220"/>
            </a:xfrm>
            <a:prstGeom prst="rect">
              <a:avLst/>
            </a:prstGeom>
            <a:solidFill>
              <a:srgbClr val="FF66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91440" rIns="0" bIns="0"/>
            <a:lstStyle>
              <a:lvl1pPr eaLnBrk="0" hangingPunct="0">
                <a:defRPr sz="1600">
                  <a:solidFill>
                    <a:schemeClr val="tx1"/>
                  </a:solidFill>
                  <a:latin typeface="Palatino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Palatino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9pPr>
            </a:lstStyle>
            <a:p>
              <a:pPr algn="ctr" eaLnBrk="1" hangingPunct="1"/>
              <a:r>
                <a:rPr lang="en-US" sz="1000" b="1">
                  <a:solidFill>
                    <a:srgbClr val="003300"/>
                  </a:solidFill>
                  <a:latin typeface="Arial" pitchFamily="34" charset="0"/>
                </a:rPr>
                <a:t>Shared Memory</a:t>
              </a:r>
              <a:endParaRPr lang="en-US" sz="1000">
                <a:solidFill>
                  <a:srgbClr val="003300"/>
                </a:solidFill>
                <a:latin typeface="Arial" pitchFamily="34" charset="0"/>
              </a:endParaRPr>
            </a:p>
          </p:txBody>
        </p:sp>
        <p:sp>
          <p:nvSpPr>
            <p:cNvPr id="4119" name="Text Box 39"/>
            <p:cNvSpPr txBox="1">
              <a:spLocks noChangeArrowheads="1"/>
            </p:cNvSpPr>
            <p:nvPr/>
          </p:nvSpPr>
          <p:spPr bwMode="auto">
            <a:xfrm>
              <a:off x="4616" y="2383"/>
              <a:ext cx="517" cy="307"/>
            </a:xfrm>
            <a:prstGeom prst="rect">
              <a:avLst/>
            </a:prstGeom>
            <a:solidFill>
              <a:srgbClr val="99FF66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146304" rIns="0" bIns="0"/>
            <a:lstStyle>
              <a:lvl1pPr eaLnBrk="0" hangingPunct="0">
                <a:defRPr sz="1600">
                  <a:solidFill>
                    <a:schemeClr val="tx1"/>
                  </a:solidFill>
                  <a:latin typeface="Palatino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Palatino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9pPr>
            </a:lstStyle>
            <a:p>
              <a:pPr algn="ctr" eaLnBrk="1" hangingPunct="1"/>
              <a:r>
                <a:rPr lang="en-US" sz="1000" b="1">
                  <a:solidFill>
                    <a:srgbClr val="003300"/>
                  </a:solidFill>
                  <a:latin typeface="Arial" pitchFamily="34" charset="0"/>
                </a:rPr>
                <a:t>Thread (0, 0)</a:t>
              </a:r>
              <a:endParaRPr lang="en-US" sz="1000">
                <a:solidFill>
                  <a:srgbClr val="003300"/>
                </a:solidFill>
                <a:latin typeface="Arial" pitchFamily="34" charset="0"/>
              </a:endParaRPr>
            </a:p>
          </p:txBody>
        </p:sp>
        <p:sp>
          <p:nvSpPr>
            <p:cNvPr id="4120" name="Text Box 40"/>
            <p:cNvSpPr txBox="1">
              <a:spLocks noChangeArrowheads="1"/>
            </p:cNvSpPr>
            <p:nvPr/>
          </p:nvSpPr>
          <p:spPr bwMode="auto">
            <a:xfrm>
              <a:off x="4616" y="2052"/>
              <a:ext cx="391" cy="188"/>
            </a:xfrm>
            <a:prstGeom prst="rect">
              <a:avLst/>
            </a:prstGeom>
            <a:solidFill>
              <a:srgbClr val="FF66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 eaLnBrk="0" hangingPunct="0">
                <a:defRPr sz="1600">
                  <a:solidFill>
                    <a:schemeClr val="tx1"/>
                  </a:solidFill>
                  <a:latin typeface="Palatino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Palatino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9pPr>
            </a:lstStyle>
            <a:p>
              <a:pPr algn="ctr" eaLnBrk="1" hangingPunct="1"/>
              <a:r>
                <a:rPr lang="en-US" sz="1000" b="1">
                  <a:solidFill>
                    <a:srgbClr val="003300"/>
                  </a:solidFill>
                  <a:latin typeface="Arial" pitchFamily="34" charset="0"/>
                </a:rPr>
                <a:t>Registers</a:t>
              </a:r>
              <a:endParaRPr lang="en-US" sz="1000">
                <a:solidFill>
                  <a:srgbClr val="003300"/>
                </a:solidFill>
                <a:latin typeface="Arial" pitchFamily="34" charset="0"/>
              </a:endParaRPr>
            </a:p>
          </p:txBody>
        </p:sp>
        <p:sp>
          <p:nvSpPr>
            <p:cNvPr id="4121" name="Line 41"/>
            <p:cNvSpPr>
              <a:spLocks noChangeShapeType="1"/>
            </p:cNvSpPr>
            <p:nvPr/>
          </p:nvSpPr>
          <p:spPr bwMode="auto">
            <a:xfrm flipV="1">
              <a:off x="5068" y="1956"/>
              <a:ext cx="2" cy="42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lg" len="med"/>
              <a:tailEnd type="triangl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22" name="Line 42"/>
            <p:cNvSpPr>
              <a:spLocks noChangeShapeType="1"/>
            </p:cNvSpPr>
            <p:nvPr/>
          </p:nvSpPr>
          <p:spPr bwMode="auto">
            <a:xfrm flipV="1">
              <a:off x="4812" y="2237"/>
              <a:ext cx="0" cy="14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lg" len="med"/>
              <a:tailEnd type="triangl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23" name="Line 44"/>
            <p:cNvSpPr>
              <a:spLocks noChangeShapeType="1"/>
            </p:cNvSpPr>
            <p:nvPr/>
          </p:nvSpPr>
          <p:spPr bwMode="auto">
            <a:xfrm>
              <a:off x="4993" y="2693"/>
              <a:ext cx="0" cy="15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lg" len="med"/>
              <a:tailEnd type="triangl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24" name="Text Box 49"/>
            <p:cNvSpPr txBox="1">
              <a:spLocks noChangeArrowheads="1"/>
            </p:cNvSpPr>
            <p:nvPr/>
          </p:nvSpPr>
          <p:spPr bwMode="auto">
            <a:xfrm>
              <a:off x="5165" y="2383"/>
              <a:ext cx="517" cy="307"/>
            </a:xfrm>
            <a:prstGeom prst="rect">
              <a:avLst/>
            </a:prstGeom>
            <a:solidFill>
              <a:srgbClr val="99FF66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146304" rIns="0" bIns="0"/>
            <a:lstStyle>
              <a:lvl1pPr eaLnBrk="0" hangingPunct="0">
                <a:defRPr sz="1600">
                  <a:solidFill>
                    <a:schemeClr val="tx1"/>
                  </a:solidFill>
                  <a:latin typeface="Palatino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Palatino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9pPr>
            </a:lstStyle>
            <a:p>
              <a:pPr algn="ctr" eaLnBrk="1" hangingPunct="1"/>
              <a:r>
                <a:rPr lang="en-US" sz="1000" b="1">
                  <a:solidFill>
                    <a:srgbClr val="003300"/>
                  </a:solidFill>
                  <a:latin typeface="Arial" pitchFamily="34" charset="0"/>
                </a:rPr>
                <a:t>Thread (1, 0)</a:t>
              </a:r>
              <a:endParaRPr lang="en-US" sz="1000">
                <a:solidFill>
                  <a:srgbClr val="003300"/>
                </a:solidFill>
                <a:latin typeface="Arial" pitchFamily="34" charset="0"/>
              </a:endParaRPr>
            </a:p>
          </p:txBody>
        </p:sp>
        <p:sp>
          <p:nvSpPr>
            <p:cNvPr id="4125" name="Text Box 50"/>
            <p:cNvSpPr txBox="1">
              <a:spLocks noChangeArrowheads="1"/>
            </p:cNvSpPr>
            <p:nvPr/>
          </p:nvSpPr>
          <p:spPr bwMode="auto">
            <a:xfrm>
              <a:off x="5165" y="2052"/>
              <a:ext cx="391" cy="188"/>
            </a:xfrm>
            <a:prstGeom prst="rect">
              <a:avLst/>
            </a:prstGeom>
            <a:solidFill>
              <a:srgbClr val="FF66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 eaLnBrk="0" hangingPunct="0">
                <a:defRPr sz="1600">
                  <a:solidFill>
                    <a:schemeClr val="tx1"/>
                  </a:solidFill>
                  <a:latin typeface="Palatino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Palatino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9pPr>
            </a:lstStyle>
            <a:p>
              <a:pPr algn="ctr" eaLnBrk="1" hangingPunct="1"/>
              <a:r>
                <a:rPr lang="en-US" sz="1000" b="1">
                  <a:solidFill>
                    <a:srgbClr val="003300"/>
                  </a:solidFill>
                  <a:latin typeface="Arial" pitchFamily="34" charset="0"/>
                </a:rPr>
                <a:t>Registers</a:t>
              </a:r>
              <a:endParaRPr lang="en-US" sz="1000">
                <a:solidFill>
                  <a:srgbClr val="003300"/>
                </a:solidFill>
                <a:latin typeface="Arial" pitchFamily="34" charset="0"/>
              </a:endParaRPr>
            </a:p>
          </p:txBody>
        </p:sp>
        <p:sp>
          <p:nvSpPr>
            <p:cNvPr id="4126" name="Line 51"/>
            <p:cNvSpPr>
              <a:spLocks noChangeShapeType="1"/>
            </p:cNvSpPr>
            <p:nvPr/>
          </p:nvSpPr>
          <p:spPr bwMode="auto">
            <a:xfrm flipV="1">
              <a:off x="5617" y="1956"/>
              <a:ext cx="2" cy="42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lg" len="med"/>
              <a:tailEnd type="triangl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27" name="Line 52"/>
            <p:cNvSpPr>
              <a:spLocks noChangeShapeType="1"/>
            </p:cNvSpPr>
            <p:nvPr/>
          </p:nvSpPr>
          <p:spPr bwMode="auto">
            <a:xfrm flipV="1">
              <a:off x="5360" y="2237"/>
              <a:ext cx="0" cy="14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lg" len="med"/>
              <a:tailEnd type="triangl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28" name="Line 54"/>
            <p:cNvSpPr>
              <a:spLocks noChangeShapeType="1"/>
            </p:cNvSpPr>
            <p:nvPr/>
          </p:nvSpPr>
          <p:spPr bwMode="auto">
            <a:xfrm>
              <a:off x="5542" y="2693"/>
              <a:ext cx="0" cy="15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lg" len="med"/>
              <a:tailEnd type="triangl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29" name="Text Box 58"/>
            <p:cNvSpPr txBox="1">
              <a:spLocks noChangeArrowheads="1"/>
            </p:cNvSpPr>
            <p:nvPr/>
          </p:nvSpPr>
          <p:spPr bwMode="auto">
            <a:xfrm>
              <a:off x="2880" y="2844"/>
              <a:ext cx="355" cy="516"/>
            </a:xfrm>
            <a:prstGeom prst="rect">
              <a:avLst/>
            </a:prstGeom>
            <a:solidFill>
              <a:srgbClr val="99CCFF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1600">
                  <a:solidFill>
                    <a:schemeClr val="tx1"/>
                  </a:solidFill>
                  <a:latin typeface="Palatino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Palatino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9pPr>
            </a:lstStyle>
            <a:p>
              <a:pPr eaLnBrk="1" hangingPunct="1"/>
              <a:r>
                <a:rPr lang="en-US" sz="1200" b="1">
                  <a:solidFill>
                    <a:srgbClr val="003300"/>
                  </a:solidFill>
                  <a:latin typeface="Arial" pitchFamily="34" charset="0"/>
                </a:rPr>
                <a:t>Host</a:t>
              </a:r>
            </a:p>
          </p:txBody>
        </p:sp>
        <p:sp>
          <p:nvSpPr>
            <p:cNvPr id="4130" name="Line 60"/>
            <p:cNvSpPr>
              <a:spLocks noChangeShapeType="1"/>
            </p:cNvSpPr>
            <p:nvPr/>
          </p:nvSpPr>
          <p:spPr bwMode="auto">
            <a:xfrm flipV="1">
              <a:off x="3235" y="2978"/>
              <a:ext cx="199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lg" len="med"/>
              <a:tailEnd type="triangl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31" name="Text Box 9"/>
            <p:cNvSpPr txBox="1">
              <a:spLocks noChangeArrowheads="1"/>
            </p:cNvSpPr>
            <p:nvPr/>
          </p:nvSpPr>
          <p:spPr bwMode="auto">
            <a:xfrm>
              <a:off x="3441" y="3168"/>
              <a:ext cx="2271" cy="268"/>
            </a:xfrm>
            <a:prstGeom prst="rect">
              <a:avLst/>
            </a:prstGeom>
            <a:solidFill>
              <a:srgbClr val="FF66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1600">
                  <a:solidFill>
                    <a:schemeClr val="tx1"/>
                  </a:solidFill>
                  <a:latin typeface="Palatino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Palatino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9pPr>
            </a:lstStyle>
            <a:p>
              <a:pPr eaLnBrk="1" hangingPunct="1"/>
              <a:r>
                <a:rPr lang="en-US" sz="1200" b="1">
                  <a:solidFill>
                    <a:srgbClr val="003300"/>
                  </a:solidFill>
                  <a:latin typeface="Arial" pitchFamily="34" charset="0"/>
                </a:rPr>
                <a:t>Constant Memory</a:t>
              </a:r>
              <a:endParaRPr lang="en-US" sz="1200">
                <a:solidFill>
                  <a:srgbClr val="003300"/>
                </a:solidFill>
                <a:latin typeface="Arial" pitchFamily="34" charset="0"/>
              </a:endParaRPr>
            </a:p>
          </p:txBody>
        </p:sp>
        <p:sp>
          <p:nvSpPr>
            <p:cNvPr id="4132" name="Line 60"/>
            <p:cNvSpPr>
              <a:spLocks noChangeShapeType="1"/>
            </p:cNvSpPr>
            <p:nvPr/>
          </p:nvSpPr>
          <p:spPr bwMode="auto">
            <a:xfrm flipV="1">
              <a:off x="3235" y="3264"/>
              <a:ext cx="199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lg" len="med"/>
              <a:tailEnd type="triangl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63386562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fld id="{0790EBD1-A4FE-49EF-807B-6CE21320BA72}" type="slidenum">
              <a:rPr lang="en-US" sz="1400" smtClean="0">
                <a:latin typeface="Times New Roman" pitchFamily="18" charset="0"/>
              </a:rPr>
              <a:pPr eaLnBrk="1" hangingPunct="1"/>
              <a:t>24</a:t>
            </a:fld>
            <a:endParaRPr lang="en-US" sz="1400">
              <a:latin typeface="Times New Roman" pitchFamily="18" charset="0"/>
            </a:endParaRPr>
          </a:p>
        </p:txBody>
      </p:sp>
      <p:sp>
        <p:nvSpPr>
          <p:cNvPr id="19460" name="Rectangle 2"/>
          <p:cNvSpPr>
            <a:spLocks noGrp="1" noChangeArrowheads="1"/>
          </p:cNvSpPr>
          <p:nvPr>
            <p:ph type="title"/>
          </p:nvPr>
        </p:nvSpPr>
        <p:spPr>
          <a:xfrm>
            <a:off x="628650" y="92566"/>
            <a:ext cx="7886700" cy="1325563"/>
          </a:xfrm>
        </p:spPr>
        <p:txBody>
          <a:bodyPr>
            <a:normAutofit/>
          </a:bodyPr>
          <a:lstStyle/>
          <a:p>
            <a:pPr eaLnBrk="1" hangingPunct="1"/>
            <a:r>
              <a:rPr lang="en-US" sz="4000" dirty="0"/>
              <a:t>The Von-Neumann Model</a:t>
            </a:r>
          </a:p>
        </p:txBody>
      </p:sp>
      <p:sp>
        <p:nvSpPr>
          <p:cNvPr id="19461" name="Rectangle 4"/>
          <p:cNvSpPr>
            <a:spLocks noChangeArrowheads="1"/>
          </p:cNvSpPr>
          <p:nvPr/>
        </p:nvSpPr>
        <p:spPr bwMode="auto">
          <a:xfrm>
            <a:off x="4753708" y="1320682"/>
            <a:ext cx="2286000" cy="1066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 sz="3600">
                <a:solidFill>
                  <a:srgbClr val="FF0000"/>
                </a:solidFill>
              </a:rPr>
              <a:t>Memory</a:t>
            </a:r>
          </a:p>
        </p:txBody>
      </p:sp>
      <p:sp>
        <p:nvSpPr>
          <p:cNvPr id="19462" name="Rectangle 5"/>
          <p:cNvSpPr>
            <a:spLocks noChangeArrowheads="1"/>
          </p:cNvSpPr>
          <p:nvPr/>
        </p:nvSpPr>
        <p:spPr bwMode="auto">
          <a:xfrm>
            <a:off x="4601308" y="2692282"/>
            <a:ext cx="2590800" cy="1676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63" name="Rectangle 6"/>
          <p:cNvSpPr>
            <a:spLocks noChangeArrowheads="1"/>
          </p:cNvSpPr>
          <p:nvPr/>
        </p:nvSpPr>
        <p:spPr bwMode="auto">
          <a:xfrm>
            <a:off x="3763108" y="4749682"/>
            <a:ext cx="4191000" cy="1219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/>
              <a:t>Control Unit</a:t>
            </a:r>
          </a:p>
          <a:p>
            <a:pPr algn="ctr"/>
            <a:endParaRPr lang="en-US"/>
          </a:p>
          <a:p>
            <a:pPr algn="ctr"/>
            <a:endParaRPr lang="en-US"/>
          </a:p>
        </p:txBody>
      </p:sp>
      <p:sp>
        <p:nvSpPr>
          <p:cNvPr id="19464" name="Rectangle 7"/>
          <p:cNvSpPr>
            <a:spLocks noChangeArrowheads="1"/>
          </p:cNvSpPr>
          <p:nvPr/>
        </p:nvSpPr>
        <p:spPr bwMode="auto">
          <a:xfrm>
            <a:off x="7801708" y="1473082"/>
            <a:ext cx="914400" cy="1371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/>
              <a:t>I/O</a:t>
            </a:r>
          </a:p>
        </p:txBody>
      </p:sp>
      <p:grpSp>
        <p:nvGrpSpPr>
          <p:cNvPr id="19465" name="Group 26"/>
          <p:cNvGrpSpPr>
            <a:grpSpLocks/>
          </p:cNvGrpSpPr>
          <p:nvPr/>
        </p:nvGrpSpPr>
        <p:grpSpPr bwMode="auto">
          <a:xfrm>
            <a:off x="4906108" y="3606682"/>
            <a:ext cx="1066800" cy="476250"/>
            <a:chOff x="528" y="2688"/>
            <a:chExt cx="672" cy="300"/>
          </a:xfrm>
        </p:grpSpPr>
        <p:grpSp>
          <p:nvGrpSpPr>
            <p:cNvPr id="19479" name="Group 24"/>
            <p:cNvGrpSpPr>
              <a:grpSpLocks/>
            </p:cNvGrpSpPr>
            <p:nvPr/>
          </p:nvGrpSpPr>
          <p:grpSpPr bwMode="auto">
            <a:xfrm>
              <a:off x="528" y="2688"/>
              <a:ext cx="672" cy="288"/>
              <a:chOff x="528" y="2688"/>
              <a:chExt cx="672" cy="288"/>
            </a:xfrm>
          </p:grpSpPr>
          <p:sp>
            <p:nvSpPr>
              <p:cNvPr id="19481" name="Line 13"/>
              <p:cNvSpPr>
                <a:spLocks noChangeShapeType="1"/>
              </p:cNvSpPr>
              <p:nvPr/>
            </p:nvSpPr>
            <p:spPr bwMode="auto">
              <a:xfrm>
                <a:off x="768" y="2688"/>
                <a:ext cx="96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482" name="Line 14"/>
              <p:cNvSpPr>
                <a:spLocks noChangeShapeType="1"/>
              </p:cNvSpPr>
              <p:nvPr/>
            </p:nvSpPr>
            <p:spPr bwMode="auto">
              <a:xfrm flipV="1">
                <a:off x="864" y="2688"/>
                <a:ext cx="96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483" name="Line 19"/>
              <p:cNvSpPr>
                <a:spLocks noChangeShapeType="1"/>
              </p:cNvSpPr>
              <p:nvPr/>
            </p:nvSpPr>
            <p:spPr bwMode="auto">
              <a:xfrm>
                <a:off x="528" y="2688"/>
                <a:ext cx="144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484" name="Line 20"/>
              <p:cNvSpPr>
                <a:spLocks noChangeShapeType="1"/>
              </p:cNvSpPr>
              <p:nvPr/>
            </p:nvSpPr>
            <p:spPr bwMode="auto">
              <a:xfrm flipH="1">
                <a:off x="1056" y="2688"/>
                <a:ext cx="144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485" name="Line 21"/>
              <p:cNvSpPr>
                <a:spLocks noChangeShapeType="1"/>
              </p:cNvSpPr>
              <p:nvPr/>
            </p:nvSpPr>
            <p:spPr bwMode="auto">
              <a:xfrm>
                <a:off x="672" y="2976"/>
                <a:ext cx="38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486" name="Line 22"/>
              <p:cNvSpPr>
                <a:spLocks noChangeShapeType="1"/>
              </p:cNvSpPr>
              <p:nvPr/>
            </p:nvSpPr>
            <p:spPr bwMode="auto">
              <a:xfrm>
                <a:off x="528" y="2688"/>
                <a:ext cx="2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487" name="Line 23"/>
              <p:cNvSpPr>
                <a:spLocks noChangeShapeType="1"/>
              </p:cNvSpPr>
              <p:nvPr/>
            </p:nvSpPr>
            <p:spPr bwMode="auto">
              <a:xfrm>
                <a:off x="960" y="2688"/>
                <a:ext cx="2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9480" name="Text Box 25"/>
            <p:cNvSpPr txBox="1">
              <a:spLocks noChangeArrowheads="1"/>
            </p:cNvSpPr>
            <p:nvPr/>
          </p:nvSpPr>
          <p:spPr bwMode="auto">
            <a:xfrm>
              <a:off x="624" y="2736"/>
              <a:ext cx="466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Palatino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Palatino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9pPr>
            </a:lstStyle>
            <a:p>
              <a:pPr eaLnBrk="1" hangingPunct="1"/>
              <a:r>
                <a:rPr lang="en-US" sz="2000"/>
                <a:t>ALU</a:t>
              </a:r>
            </a:p>
          </p:txBody>
        </p:sp>
      </p:grpSp>
      <p:grpSp>
        <p:nvGrpSpPr>
          <p:cNvPr id="19466" name="Group 29"/>
          <p:cNvGrpSpPr>
            <a:grpSpLocks/>
          </p:cNvGrpSpPr>
          <p:nvPr/>
        </p:nvGrpSpPr>
        <p:grpSpPr bwMode="auto">
          <a:xfrm>
            <a:off x="6125308" y="3212982"/>
            <a:ext cx="1063625" cy="1200150"/>
            <a:chOff x="707" y="1624"/>
            <a:chExt cx="445" cy="674"/>
          </a:xfrm>
        </p:grpSpPr>
        <p:sp>
          <p:nvSpPr>
            <p:cNvPr id="19477" name="Text Box 28"/>
            <p:cNvSpPr txBox="1">
              <a:spLocks noChangeArrowheads="1"/>
            </p:cNvSpPr>
            <p:nvPr/>
          </p:nvSpPr>
          <p:spPr bwMode="auto">
            <a:xfrm>
              <a:off x="707" y="1624"/>
              <a:ext cx="406" cy="6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Palatino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Palatino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9pPr>
            </a:lstStyle>
            <a:p>
              <a:pPr eaLnBrk="1" hangingPunct="1"/>
              <a:r>
                <a:rPr lang="en-US" sz="3600" dirty="0" err="1">
                  <a:solidFill>
                    <a:srgbClr val="FF0000"/>
                  </a:solidFill>
                </a:rPr>
                <a:t>Reg</a:t>
              </a:r>
              <a:endParaRPr lang="en-US" sz="3600" dirty="0">
                <a:solidFill>
                  <a:srgbClr val="FF0000"/>
                </a:solidFill>
              </a:endParaRPr>
            </a:p>
            <a:p>
              <a:pPr eaLnBrk="1" hangingPunct="1"/>
              <a:r>
                <a:rPr lang="en-US" sz="3600" dirty="0">
                  <a:solidFill>
                    <a:srgbClr val="FF0000"/>
                  </a:solidFill>
                </a:rPr>
                <a:t>File</a:t>
              </a:r>
            </a:p>
          </p:txBody>
        </p:sp>
        <p:sp>
          <p:nvSpPr>
            <p:cNvPr id="19478" name="Rectangle 27"/>
            <p:cNvSpPr>
              <a:spLocks noChangeArrowheads="1"/>
            </p:cNvSpPr>
            <p:nvPr/>
          </p:nvSpPr>
          <p:spPr bwMode="auto">
            <a:xfrm>
              <a:off x="720" y="1632"/>
              <a:ext cx="432" cy="62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 sz="1400"/>
            </a:p>
          </p:txBody>
        </p:sp>
      </p:grpSp>
      <p:sp>
        <p:nvSpPr>
          <p:cNvPr id="19467" name="Rectangle 30"/>
          <p:cNvSpPr>
            <a:spLocks noChangeArrowheads="1"/>
          </p:cNvSpPr>
          <p:nvPr/>
        </p:nvSpPr>
        <p:spPr bwMode="auto">
          <a:xfrm>
            <a:off x="4448908" y="5283082"/>
            <a:ext cx="914400" cy="304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/>
              <a:t>PC</a:t>
            </a:r>
          </a:p>
        </p:txBody>
      </p:sp>
      <p:sp>
        <p:nvSpPr>
          <p:cNvPr id="19468" name="Rectangle 31"/>
          <p:cNvSpPr>
            <a:spLocks noChangeArrowheads="1"/>
          </p:cNvSpPr>
          <p:nvPr/>
        </p:nvSpPr>
        <p:spPr bwMode="auto">
          <a:xfrm>
            <a:off x="6430108" y="5283082"/>
            <a:ext cx="914400" cy="304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r>
              <a:rPr lang="en-US"/>
              <a:t>IR</a:t>
            </a:r>
          </a:p>
        </p:txBody>
      </p:sp>
      <p:cxnSp>
        <p:nvCxnSpPr>
          <p:cNvPr id="19469" name="AutoShape 35"/>
          <p:cNvCxnSpPr>
            <a:cxnSpLocks noChangeShapeType="1"/>
          </p:cNvCxnSpPr>
          <p:nvPr/>
        </p:nvCxnSpPr>
        <p:spPr bwMode="auto">
          <a:xfrm rot="-5400000">
            <a:off x="3229708" y="3225682"/>
            <a:ext cx="2514600" cy="533400"/>
          </a:xfrm>
          <a:prstGeom prst="bentConnector2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9470" name="Line 37"/>
          <p:cNvSpPr>
            <a:spLocks noChangeShapeType="1"/>
          </p:cNvSpPr>
          <p:nvPr/>
        </p:nvSpPr>
        <p:spPr bwMode="auto">
          <a:xfrm flipV="1">
            <a:off x="5820508" y="4368682"/>
            <a:ext cx="0" cy="3810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471" name="Line 38"/>
          <p:cNvSpPr>
            <a:spLocks noChangeShapeType="1"/>
          </p:cNvSpPr>
          <p:nvPr/>
        </p:nvSpPr>
        <p:spPr bwMode="auto">
          <a:xfrm flipV="1">
            <a:off x="5363308" y="2387482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472" name="Line 39"/>
          <p:cNvSpPr>
            <a:spLocks noChangeShapeType="1"/>
          </p:cNvSpPr>
          <p:nvPr/>
        </p:nvSpPr>
        <p:spPr bwMode="auto">
          <a:xfrm>
            <a:off x="6277708" y="2387482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473" name="Line 40"/>
          <p:cNvSpPr>
            <a:spLocks noChangeShapeType="1"/>
          </p:cNvSpPr>
          <p:nvPr/>
        </p:nvSpPr>
        <p:spPr bwMode="auto">
          <a:xfrm>
            <a:off x="7039708" y="1701682"/>
            <a:ext cx="76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9474" name="Line 41"/>
          <p:cNvSpPr>
            <a:spLocks noChangeShapeType="1"/>
          </p:cNvSpPr>
          <p:nvPr/>
        </p:nvSpPr>
        <p:spPr bwMode="auto">
          <a:xfrm flipH="1">
            <a:off x="7039708" y="2006482"/>
            <a:ext cx="76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cxnSp>
        <p:nvCxnSpPr>
          <p:cNvPr id="19475" name="AutoShape 44"/>
          <p:cNvCxnSpPr>
            <a:cxnSpLocks noChangeShapeType="1"/>
          </p:cNvCxnSpPr>
          <p:nvPr/>
        </p:nvCxnSpPr>
        <p:spPr bwMode="auto">
          <a:xfrm rot="-5400000">
            <a:off x="6620608" y="3568582"/>
            <a:ext cx="2057400" cy="304800"/>
          </a:xfrm>
          <a:prstGeom prst="bentConnector2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9476" name="Text Box 46"/>
          <p:cNvSpPr txBox="1">
            <a:spLocks noChangeArrowheads="1"/>
          </p:cNvSpPr>
          <p:nvPr/>
        </p:nvSpPr>
        <p:spPr bwMode="auto">
          <a:xfrm>
            <a:off x="4841021" y="2768482"/>
            <a:ext cx="21224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r>
              <a:rPr lang="en-US" sz="2400"/>
              <a:t>Processing Unit</a:t>
            </a:r>
          </a:p>
        </p:txBody>
      </p:sp>
      <p:sp>
        <p:nvSpPr>
          <p:cNvPr id="2" name="矩形 1"/>
          <p:cNvSpPr/>
          <p:nvPr/>
        </p:nvSpPr>
        <p:spPr>
          <a:xfrm>
            <a:off x="527713" y="1887360"/>
            <a:ext cx="323221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LTStd-Roman"/>
              </a:rPr>
              <a:t>Global Memory</a:t>
            </a:r>
            <a:r>
              <a:rPr lang="zh-CN" altLang="en-US" dirty="0">
                <a:latin typeface="TimesLTStd-Roman"/>
              </a:rPr>
              <a:t>：</a:t>
            </a:r>
            <a:endParaRPr lang="en-US" altLang="zh-CN" dirty="0">
              <a:latin typeface="TimesLTStd-Roma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Off-chip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意味着较长的访问延迟和相对较低的访问带宽。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r>
              <a:rPr lang="en-US" altLang="zh-CN" dirty="0">
                <a:latin typeface="TimesLTStd-Roman"/>
              </a:rPr>
              <a:t>Register File </a:t>
            </a:r>
            <a:r>
              <a:rPr lang="zh-CN" altLang="en-US" dirty="0">
                <a:latin typeface="TimesLTStd-Roman"/>
              </a:rPr>
              <a:t>：</a:t>
            </a:r>
            <a:endParaRPr lang="en-US" altLang="zh-CN" dirty="0">
              <a:latin typeface="TimesLTStd-Roma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on processor chip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非常短的访问延迟和十分高的访问带宽</a:t>
            </a:r>
          </a:p>
        </p:txBody>
      </p:sp>
    </p:spTree>
    <p:extLst>
      <p:ext uri="{BB962C8B-B14F-4D97-AF65-F5344CB8AC3E}">
        <p14:creationId xmlns:p14="http://schemas.microsoft.com/office/powerpoint/2010/main" val="8127089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fld id="{A9117400-FA4F-4BBC-8ADA-7D985CC3F142}" type="slidenum">
              <a:rPr lang="en-US" sz="1400" smtClean="0">
                <a:latin typeface="Times New Roman" pitchFamily="18" charset="0"/>
              </a:rPr>
              <a:pPr eaLnBrk="1" hangingPunct="1"/>
              <a:t>25</a:t>
            </a:fld>
            <a:endParaRPr lang="en-US" sz="1400">
              <a:latin typeface="Times New Roman" pitchFamily="18" charset="0"/>
            </a:endParaRPr>
          </a:p>
        </p:txBody>
      </p:sp>
      <p:sp>
        <p:nvSpPr>
          <p:cNvPr id="2048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Going back to the program</a:t>
            </a:r>
          </a:p>
        </p:txBody>
      </p:sp>
      <p:sp>
        <p:nvSpPr>
          <p:cNvPr id="2048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zh-CN" altLang="en-US" sz="2400" dirty="0"/>
              <a:t>每条指令都需要从内存中获取、解码，然后执行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解码阶段通常会访问寄存器文件。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指令分为三种类型：</a:t>
            </a:r>
            <a:endParaRPr lang="en-US" altLang="zh-CN" dirty="0"/>
          </a:p>
          <a:p>
            <a:pPr lvl="2">
              <a:lnSpc>
                <a:spcPct val="100000"/>
              </a:lnSpc>
            </a:pPr>
            <a:r>
              <a:rPr lang="zh-CN" altLang="en-US" dirty="0">
                <a:solidFill>
                  <a:srgbClr val="1D07BF"/>
                </a:solidFill>
              </a:rPr>
              <a:t>运算指令、数据传输指令和程序控制流指令</a:t>
            </a:r>
            <a:r>
              <a:rPr lang="en-US" dirty="0">
                <a:solidFill>
                  <a:srgbClr val="1D07BF"/>
                </a:solidFill>
              </a:rPr>
              <a:t>: </a:t>
            </a:r>
          </a:p>
          <a:p>
            <a:pPr lvl="2">
              <a:lnSpc>
                <a:spcPct val="100000"/>
              </a:lnSpc>
            </a:pPr>
            <a:r>
              <a:rPr lang="en-US" dirty="0">
                <a:solidFill>
                  <a:srgbClr val="1D07BF"/>
                </a:solidFill>
              </a:rPr>
              <a:t>Operate</a:t>
            </a:r>
            <a:r>
              <a:rPr lang="en-US" dirty="0"/>
              <a:t>, </a:t>
            </a:r>
            <a:r>
              <a:rPr lang="en-US" dirty="0">
                <a:solidFill>
                  <a:srgbClr val="1D07BF"/>
                </a:solidFill>
              </a:rPr>
              <a:t>Data transfer</a:t>
            </a:r>
            <a:r>
              <a:rPr lang="en-US" dirty="0"/>
              <a:t>, and </a:t>
            </a:r>
            <a:r>
              <a:rPr lang="en-US" dirty="0">
                <a:solidFill>
                  <a:srgbClr val="1D07BF"/>
                </a:solidFill>
              </a:rPr>
              <a:t>Program Control Flow</a:t>
            </a:r>
            <a:r>
              <a:rPr lang="en-US" dirty="0"/>
              <a:t>.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zh-CN" altLang="en-US" dirty="0"/>
              <a:t>一个指令周期的例子如下</a:t>
            </a:r>
            <a:r>
              <a:rPr lang="en-US" dirty="0"/>
              <a:t>:</a:t>
            </a:r>
          </a:p>
          <a:p>
            <a:pPr algn="ctr" eaLnBrk="1" hangingPunct="1">
              <a:lnSpc>
                <a:spcPct val="100000"/>
              </a:lnSpc>
              <a:buFontTx/>
              <a:buNone/>
            </a:pPr>
            <a:r>
              <a:rPr lang="en-US" dirty="0"/>
              <a:t>Fetch | Decode | Execute | Memory</a:t>
            </a:r>
          </a:p>
        </p:txBody>
      </p:sp>
    </p:spTree>
    <p:extLst>
      <p:ext uri="{BB962C8B-B14F-4D97-AF65-F5344CB8AC3E}">
        <p14:creationId xmlns:p14="http://schemas.microsoft.com/office/powerpoint/2010/main" val="6070166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fld id="{055C2E72-148D-41A8-90D6-01E10090ECBB}" type="slidenum">
              <a:rPr lang="en-US" sz="1400" smtClean="0">
                <a:latin typeface="Times New Roman" pitchFamily="18" charset="0"/>
              </a:rPr>
              <a:pPr eaLnBrk="1" hangingPunct="1"/>
              <a:t>26</a:t>
            </a:fld>
            <a:endParaRPr lang="en-US" sz="1400">
              <a:latin typeface="Times New Roman" pitchFamily="18" charset="0"/>
            </a:endParaRPr>
          </a:p>
        </p:txBody>
      </p:sp>
      <p:sp>
        <p:nvSpPr>
          <p:cNvPr id="2150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Operate Instructions</a:t>
            </a:r>
          </a:p>
        </p:txBody>
      </p:sp>
      <p:sp>
        <p:nvSpPr>
          <p:cNvPr id="2150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在大多数现代处理器中，算术指令具有“内置”的寄存器操作（</a:t>
            </a:r>
            <a:r>
              <a:rPr lang="en-US" sz="2400" dirty="0"/>
              <a:t>operands</a:t>
            </a:r>
            <a:r>
              <a:rPr lang="zh-CN" altLang="en-US" sz="2400" dirty="0"/>
              <a:t>）。  </a:t>
            </a:r>
            <a:endParaRPr lang="en-US" altLang="zh-CN" sz="2400" dirty="0"/>
          </a:p>
          <a:p>
            <a:endParaRPr lang="zh-CN" altLang="en-US" sz="1000" dirty="0"/>
          </a:p>
          <a:p>
            <a:r>
              <a:rPr lang="zh-CN" altLang="en-US" sz="2400" dirty="0"/>
              <a:t>运算指令的一个例子 </a:t>
            </a:r>
            <a:r>
              <a:rPr lang="en-US" sz="2400" dirty="0"/>
              <a:t>:</a:t>
            </a:r>
          </a:p>
          <a:p>
            <a:pPr>
              <a:buNone/>
            </a:pPr>
            <a:r>
              <a:rPr lang="en-US" dirty="0"/>
              <a:t>		                       </a:t>
            </a:r>
            <a:r>
              <a:rPr lang="en-US" altLang="zh-CN" dirty="0" err="1">
                <a:solidFill>
                  <a:srgbClr val="1D07BF"/>
                </a:solidFill>
              </a:rPr>
              <a:t>fadd</a:t>
            </a:r>
            <a:r>
              <a:rPr lang="en-US" altLang="zh-CN" dirty="0">
                <a:solidFill>
                  <a:srgbClr val="1D07BF"/>
                </a:solidFill>
              </a:rPr>
              <a:t> r1, r2, r3</a:t>
            </a:r>
          </a:p>
          <a:p>
            <a:pPr>
              <a:buNone/>
            </a:pPr>
            <a:endParaRPr lang="en-US" dirty="0"/>
          </a:p>
          <a:p>
            <a:r>
              <a:rPr lang="zh-CN" altLang="en-US" sz="2400" dirty="0"/>
              <a:t>当算术指令的操作（</a:t>
            </a:r>
            <a:r>
              <a:rPr lang="en-US" altLang="zh-CN" sz="2400" dirty="0"/>
              <a:t>operand</a:t>
            </a:r>
            <a:r>
              <a:rPr lang="zh-CN" altLang="en-US" sz="2400" dirty="0"/>
              <a:t>）位于寄存器中时，无需额外指令即可将操作的值提供给算术逻辑单元（</a:t>
            </a:r>
            <a:r>
              <a:rPr lang="en-US" altLang="zh-CN" sz="2400" dirty="0"/>
              <a:t>ALU</a:t>
            </a:r>
            <a:r>
              <a:rPr lang="zh-CN" altLang="en-US" sz="2400" dirty="0"/>
              <a:t>）。</a:t>
            </a:r>
            <a:r>
              <a:rPr lang="en-US" altLang="zh-CN" sz="2400" dirty="0"/>
              <a:t> </a:t>
            </a:r>
            <a:endParaRPr lang="en-US" sz="2400" dirty="0">
              <a:solidFill>
                <a:schemeClr val="folHlink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39003" y="3816628"/>
            <a:ext cx="1921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Register numbers</a:t>
            </a:r>
            <a:endParaRPr lang="zh-CN" altLang="en-US" dirty="0"/>
          </a:p>
        </p:txBody>
      </p:sp>
      <p:cxnSp>
        <p:nvCxnSpPr>
          <p:cNvPr id="4" name="直接箭头连接符 3"/>
          <p:cNvCxnSpPr>
            <a:endCxn id="2" idx="0"/>
          </p:cNvCxnSpPr>
          <p:nvPr/>
        </p:nvCxnSpPr>
        <p:spPr>
          <a:xfrm>
            <a:off x="4914900" y="3622431"/>
            <a:ext cx="384663" cy="1941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>
            <a:endCxn id="2" idx="0"/>
          </p:cNvCxnSpPr>
          <p:nvPr/>
        </p:nvCxnSpPr>
        <p:spPr>
          <a:xfrm flipH="1">
            <a:off x="5299563" y="3640015"/>
            <a:ext cx="81329" cy="1766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68705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fld id="{9AF1787A-C22B-45D4-9B05-48753DBA57E5}" type="slidenum">
              <a:rPr lang="en-US" sz="1400" smtClean="0">
                <a:latin typeface="Times New Roman" pitchFamily="18" charset="0"/>
              </a:rPr>
              <a:pPr eaLnBrk="1" hangingPunct="1"/>
              <a:t>27</a:t>
            </a:fld>
            <a:endParaRPr lang="en-US" sz="1400">
              <a:latin typeface="Times New Roman" pitchFamily="18" charset="0"/>
            </a:endParaRPr>
          </a:p>
        </p:txBody>
      </p:sp>
      <p:sp>
        <p:nvSpPr>
          <p:cNvPr id="2253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Memory Access Instructions</a:t>
            </a:r>
          </a:p>
        </p:txBody>
      </p:sp>
      <p:sp>
        <p:nvSpPr>
          <p:cNvPr id="2253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如果指令的操作数值位于全局内存</a:t>
            </a:r>
            <a:r>
              <a:rPr lang="en-US" altLang="zh-CN" dirty="0"/>
              <a:t> </a:t>
            </a:r>
            <a:r>
              <a:rPr lang="en-US" altLang="zh-CN" sz="2400" u="sng" dirty="0"/>
              <a:t>global memory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1D07BF"/>
                </a:solidFill>
              </a:rPr>
              <a:t>	</a:t>
            </a:r>
            <a:r>
              <a:rPr lang="en-US" altLang="zh-CN" dirty="0">
                <a:solidFill>
                  <a:srgbClr val="1D07BF"/>
                </a:solidFill>
              </a:rPr>
              <a:t>load r2, </a:t>
            </a:r>
            <a:r>
              <a:rPr lang="en-US" altLang="zh-CN" u="sng" dirty="0">
                <a:solidFill>
                  <a:srgbClr val="1D07BF"/>
                </a:solidFill>
              </a:rPr>
              <a:t>r4, offset</a:t>
            </a:r>
          </a:p>
          <a:p>
            <a:pPr marL="0" indent="0">
              <a:buNone/>
            </a:pPr>
            <a:r>
              <a:rPr lang="en-US" altLang="zh-CN" dirty="0">
                <a:solidFill>
                  <a:srgbClr val="1D07BF"/>
                </a:solidFill>
              </a:rPr>
              <a:t>                       </a:t>
            </a:r>
            <a:r>
              <a:rPr lang="en-US" altLang="zh-CN" dirty="0" err="1">
                <a:solidFill>
                  <a:srgbClr val="1D07BF"/>
                </a:solidFill>
              </a:rPr>
              <a:t>fadd</a:t>
            </a:r>
            <a:r>
              <a:rPr lang="en-US" altLang="zh-CN" dirty="0">
                <a:solidFill>
                  <a:srgbClr val="1D07BF"/>
                </a:solidFill>
              </a:rPr>
              <a:t> r1, r2, r3</a:t>
            </a:r>
          </a:p>
          <a:p>
            <a:pPr marL="0" indent="0">
              <a:buNone/>
            </a:pPr>
            <a:endParaRPr lang="en-US" dirty="0">
              <a:solidFill>
                <a:srgbClr val="1D07BF"/>
              </a:solidFill>
            </a:endParaRPr>
          </a:p>
          <a:p>
            <a:r>
              <a:rPr lang="zh-CN" altLang="en-US" sz="2400" dirty="0"/>
              <a:t>从全局内存加载数据的成本远远高于从寄存器加载：</a:t>
            </a:r>
          </a:p>
          <a:p>
            <a:pPr lvl="1"/>
            <a:r>
              <a:rPr lang="en-US" altLang="zh-CN" sz="2000" dirty="0"/>
              <a:t>- </a:t>
            </a:r>
            <a:r>
              <a:rPr lang="zh-CN" altLang="en-US" sz="2000" dirty="0"/>
              <a:t>更多的时钟周期；</a:t>
            </a:r>
          </a:p>
          <a:p>
            <a:pPr lvl="1"/>
            <a:r>
              <a:rPr lang="en-US" altLang="zh-CN" sz="2000" dirty="0"/>
              <a:t>- </a:t>
            </a:r>
            <a:r>
              <a:rPr lang="zh-CN" altLang="en-US" sz="2000" dirty="0"/>
              <a:t>更多的能耗。</a:t>
            </a:r>
            <a:endParaRPr lang="en-US" sz="2000" dirty="0"/>
          </a:p>
        </p:txBody>
      </p:sp>
      <p:cxnSp>
        <p:nvCxnSpPr>
          <p:cNvPr id="3" name="直接箭头连接符 2"/>
          <p:cNvCxnSpPr/>
          <p:nvPr/>
        </p:nvCxnSpPr>
        <p:spPr>
          <a:xfrm flipV="1">
            <a:off x="5196254" y="2312377"/>
            <a:ext cx="571500" cy="378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64573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7010400" y="6269038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fld id="{93E1C74A-7ECE-4C50-9CA8-8C6BB442703E}" type="slidenum">
              <a:rPr lang="en-US" sz="1400" smtClean="0">
                <a:latin typeface="Times New Roman" pitchFamily="18" charset="0"/>
              </a:rPr>
              <a:pPr eaLnBrk="1" hangingPunct="1"/>
              <a:t>28</a:t>
            </a:fld>
            <a:endParaRPr lang="en-US" sz="1400">
              <a:latin typeface="Times New Roman" pitchFamily="18" charset="0"/>
            </a:endParaRPr>
          </a:p>
        </p:txBody>
      </p:sp>
      <p:sp>
        <p:nvSpPr>
          <p:cNvPr id="2355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Registers vs Memory</a:t>
            </a:r>
          </a:p>
        </p:txBody>
      </p:sp>
      <p:sp>
        <p:nvSpPr>
          <p:cNvPr id="2355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632432"/>
            <a:ext cx="4648200" cy="4572000"/>
          </a:xfrm>
        </p:spPr>
        <p:txBody>
          <a:bodyPr/>
          <a:lstStyle/>
          <a:p>
            <a:pPr eaLnBrk="1" hangingPunct="1"/>
            <a:r>
              <a:rPr lang="en-US" dirty="0"/>
              <a:t>Registers are “free” </a:t>
            </a:r>
          </a:p>
          <a:p>
            <a:pPr lvl="1"/>
            <a:r>
              <a:rPr lang="zh-CN" altLang="en-US" dirty="0"/>
              <a:t>无需额外的内存访问指令，  </a:t>
            </a:r>
          </a:p>
          <a:p>
            <a:pPr lvl="1"/>
            <a:r>
              <a:rPr lang="zh-CN" altLang="en-US" dirty="0"/>
              <a:t>能耗低，  </a:t>
            </a:r>
          </a:p>
          <a:p>
            <a:pPr lvl="1"/>
            <a:r>
              <a:rPr lang="zh-CN" altLang="en-US" dirty="0"/>
              <a:t>使用非常快速，</a:t>
            </a:r>
            <a:endParaRPr lang="en-US" altLang="zh-CN" dirty="0"/>
          </a:p>
          <a:p>
            <a:pPr lvl="1"/>
            <a:r>
              <a:rPr lang="zh-CN" altLang="en-US" dirty="0"/>
              <a:t>但</a:t>
            </a:r>
            <a:r>
              <a:rPr lang="zh-CN" altLang="en-US" dirty="0">
                <a:solidFill>
                  <a:srgbClr val="FF0000"/>
                </a:solidFill>
              </a:rPr>
              <a:t>数量有限</a:t>
            </a:r>
            <a:r>
              <a:rPr lang="zh-CN" altLang="en-US" dirty="0"/>
              <a:t>。</a:t>
            </a:r>
            <a:endParaRPr lang="en-US" altLang="zh-CN" dirty="0"/>
          </a:p>
          <a:p>
            <a:pPr lvl="1"/>
            <a:endParaRPr lang="en-US" dirty="0"/>
          </a:p>
          <a:p>
            <a:pPr eaLnBrk="1" hangingPunct="1"/>
            <a:r>
              <a:rPr lang="en-US" dirty="0"/>
              <a:t>Memory is expensive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/>
            <a:r>
              <a:rPr lang="zh-CN" altLang="en-US" dirty="0"/>
              <a:t>访问慢</a:t>
            </a:r>
            <a:r>
              <a:rPr lang="en-US" dirty="0"/>
              <a:t> (slow)</a:t>
            </a:r>
          </a:p>
          <a:p>
            <a:pPr lvl="1"/>
            <a:r>
              <a:rPr lang="en-US" dirty="0"/>
              <a:t>but very large</a:t>
            </a:r>
          </a:p>
        </p:txBody>
      </p:sp>
      <p:pic>
        <p:nvPicPr>
          <p:cNvPr id="23558" name="Picture 31" descr="von_neuman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3258" y="1690689"/>
            <a:ext cx="3352800" cy="2992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997217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04-07-9780128119860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260" y="1573823"/>
            <a:ext cx="3004767" cy="230407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8CEA-9301-41AF-9DB8-EB5C7DB7B738}" type="slidenum">
              <a:rPr lang="en-IN" smtClean="0"/>
              <a:t>29</a:t>
            </a:fld>
            <a:endParaRPr lang="en-IN"/>
          </a:p>
        </p:txBody>
      </p:sp>
      <p:pic>
        <p:nvPicPr>
          <p:cNvPr id="8" name="Picture 1" descr="f04-08-9780128119860"/>
          <p:cNvPicPr>
            <a:picLocks noGrp="1" noChangeAspect="1"/>
          </p:cNvPicPr>
          <p:nvPr isPhoto="1"/>
        </p:nvPicPr>
        <p:blipFill>
          <a:blip r:embed="rId4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329" y="1573823"/>
            <a:ext cx="3779150" cy="230407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矩形 2"/>
          <p:cNvSpPr/>
          <p:nvPr/>
        </p:nvSpPr>
        <p:spPr>
          <a:xfrm>
            <a:off x="1316918" y="3950466"/>
            <a:ext cx="21574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altLang="zh-CN" dirty="0"/>
              <a:t>von Neumann model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5588383" y="3950466"/>
            <a:ext cx="17430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altLang="zh-CN" dirty="0"/>
              <a:t>CUDA device SM</a:t>
            </a:r>
            <a:endParaRPr lang="zh-CN" altLang="en-US" dirty="0"/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Registers vs Memory</a:t>
            </a:r>
            <a:endParaRPr 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437542" y="4417359"/>
            <a:ext cx="6743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三类存储的区别 </a:t>
            </a:r>
            <a:r>
              <a:rPr lang="en-US" altLang="zh-CN" sz="2000" dirty="0"/>
              <a:t>registers, shared memory, global memory: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/>
              <a:t>位置 </a:t>
            </a:r>
            <a:r>
              <a:rPr lang="en-US" altLang="zh-CN" sz="2000" dirty="0"/>
              <a:t>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/>
              <a:t>延迟 </a:t>
            </a:r>
            <a:r>
              <a:rPr lang="en-US" altLang="zh-CN" sz="2000" dirty="0"/>
              <a:t>Latency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/>
              <a:t>带宽 </a:t>
            </a:r>
            <a:r>
              <a:rPr lang="en-US" altLang="zh-CN" sz="2000" dirty="0"/>
              <a:t>Bandwidth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/>
              <a:t>访问范围 </a:t>
            </a:r>
            <a:r>
              <a:rPr lang="en-US" altLang="zh-CN" sz="2000" dirty="0"/>
              <a:t>Access scope </a:t>
            </a:r>
          </a:p>
          <a:p>
            <a:r>
              <a:rPr lang="en-US" altLang="zh-CN" sz="2000" dirty="0"/>
              <a:t> </a:t>
            </a:r>
            <a:endParaRPr lang="zh-CN" altLang="en-US" sz="2000" dirty="0"/>
          </a:p>
        </p:txBody>
      </p:sp>
      <p:sp>
        <p:nvSpPr>
          <p:cNvPr id="7" name="矩形 6"/>
          <p:cNvSpPr/>
          <p:nvPr/>
        </p:nvSpPr>
        <p:spPr>
          <a:xfrm>
            <a:off x="4809392" y="2198077"/>
            <a:ext cx="778991" cy="562708"/>
          </a:xfrm>
          <a:prstGeom prst="rect">
            <a:avLst/>
          </a:prstGeom>
          <a:solidFill>
            <a:srgbClr val="FF0000">
              <a:alpha val="1882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DF025242-5408-124E-90DF-64E3C040F111}"/>
              </a:ext>
            </a:extLst>
          </p:cNvPr>
          <p:cNvSpPr/>
          <p:nvPr/>
        </p:nvSpPr>
        <p:spPr>
          <a:xfrm>
            <a:off x="4033520" y="2641600"/>
            <a:ext cx="396240" cy="5486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528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003" y="1406943"/>
            <a:ext cx="7960336" cy="25286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8CEA-9301-41AF-9DB8-EB5C7DB7B738}" type="slidenum">
              <a:rPr lang="en-IN" smtClean="0"/>
              <a:t>3</a:t>
            </a:fld>
            <a:endParaRPr lang="en-IN"/>
          </a:p>
        </p:txBody>
      </p:sp>
      <p:sp>
        <p:nvSpPr>
          <p:cNvPr id="9" name="Rectangle 8"/>
          <p:cNvSpPr/>
          <p:nvPr/>
        </p:nvSpPr>
        <p:spPr>
          <a:xfrm>
            <a:off x="2030742" y="3871378"/>
            <a:ext cx="52671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image blurring kernel</a:t>
            </a:r>
            <a:r>
              <a:rPr lang="zh-CN" altLang="en-IN" dirty="0"/>
              <a:t>中</a:t>
            </a:r>
            <a:r>
              <a:rPr lang="zh-CN" altLang="en-US" dirty="0"/>
              <a:t>最耗时语句</a:t>
            </a:r>
            <a:endParaRPr lang="en-IN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457200" y="274638"/>
            <a:ext cx="8686800" cy="10668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600" dirty="0"/>
              <a:t>Importance of Memory Access Efficiency</a:t>
            </a:r>
          </a:p>
        </p:txBody>
      </p:sp>
      <p:sp>
        <p:nvSpPr>
          <p:cNvPr id="3" name="矩形 2"/>
          <p:cNvSpPr/>
          <p:nvPr/>
        </p:nvSpPr>
        <p:spPr>
          <a:xfrm>
            <a:off x="613003" y="4481599"/>
            <a:ext cx="8258436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如何评估内存访问效率：</a:t>
            </a:r>
            <a:endParaRPr lang="en-US" altLang="zh-CN" sz="2400" dirty="0"/>
          </a:p>
          <a:p>
            <a:r>
              <a:rPr lang="en-IN" altLang="zh-CN" dirty="0">
                <a:solidFill>
                  <a:srgbClr val="1D07BF"/>
                </a:solidFill>
              </a:rPr>
              <a:t>	</a:t>
            </a:r>
            <a:r>
              <a:rPr lang="en-IN" altLang="zh-CN" sz="2800" dirty="0">
                <a:solidFill>
                  <a:srgbClr val="1D07BF"/>
                </a:solidFill>
              </a:rPr>
              <a:t>Compute-to-global-memory-access Ratio</a:t>
            </a:r>
          </a:p>
        </p:txBody>
      </p:sp>
      <p:sp>
        <p:nvSpPr>
          <p:cNvPr id="4" name="矩形 3"/>
          <p:cNvSpPr/>
          <p:nvPr/>
        </p:nvSpPr>
        <p:spPr>
          <a:xfrm>
            <a:off x="2013438" y="2888308"/>
            <a:ext cx="3552092" cy="2153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9771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3472962"/>
            <a:ext cx="8393723" cy="3219938"/>
          </a:xfrm>
        </p:spPr>
        <p:txBody>
          <a:bodyPr/>
          <a:lstStyle/>
          <a:p>
            <a:pPr marL="457200" indent="-457200" eaLnBrk="1" hangingPunct="1">
              <a:lnSpc>
                <a:spcPct val="90000"/>
              </a:lnSpc>
            </a:pPr>
            <a:r>
              <a:rPr lang="en-US" sz="2000" b="1" dirty="0">
                <a:latin typeface="Courier New" pitchFamily="49" charset="0"/>
              </a:rPr>
              <a:t> </a:t>
            </a:r>
            <a:r>
              <a:rPr lang="en-US" sz="2000" b="1" dirty="0">
                <a:solidFill>
                  <a:schemeClr val="accent2"/>
                </a:solidFill>
                <a:latin typeface="Courier New" pitchFamily="49" charset="0"/>
              </a:rPr>
              <a:t>__device__</a:t>
            </a:r>
            <a:r>
              <a:rPr lang="en-US" sz="2000" dirty="0"/>
              <a:t> is optional when used with  </a:t>
            </a:r>
            <a:r>
              <a:rPr lang="en-US" sz="2000" b="1" dirty="0">
                <a:solidFill>
                  <a:schemeClr val="accent2"/>
                </a:solidFill>
                <a:latin typeface="Courier New" pitchFamily="49" charset="0"/>
              </a:rPr>
              <a:t>__shared__</a:t>
            </a:r>
            <a:r>
              <a:rPr lang="en-US" sz="2000" dirty="0"/>
              <a:t>, or </a:t>
            </a:r>
            <a:r>
              <a:rPr lang="en-US" sz="2000" b="1" dirty="0">
                <a:solidFill>
                  <a:schemeClr val="accent2"/>
                </a:solidFill>
              </a:rPr>
              <a:t> </a:t>
            </a:r>
            <a:r>
              <a:rPr lang="en-US" sz="2000" b="1" dirty="0">
                <a:solidFill>
                  <a:schemeClr val="accent2"/>
                </a:solidFill>
                <a:latin typeface="Courier New" pitchFamily="49" charset="0"/>
              </a:rPr>
              <a:t>__constant__</a:t>
            </a:r>
          </a:p>
          <a:p>
            <a:pPr marL="457200" indent="-457200" eaLnBrk="1" hangingPunct="1">
              <a:lnSpc>
                <a:spcPct val="90000"/>
              </a:lnSpc>
              <a:buFontTx/>
              <a:buNone/>
            </a:pPr>
            <a:endParaRPr lang="en-US" sz="1000" dirty="0"/>
          </a:p>
          <a:p>
            <a:pPr marL="457200" indent="-457200" eaLnBrk="1" hangingPunct="1">
              <a:lnSpc>
                <a:spcPct val="90000"/>
              </a:lnSpc>
            </a:pPr>
            <a:r>
              <a:rPr lang="en-US" sz="2400" dirty="0">
                <a:solidFill>
                  <a:srgbClr val="1D07BF"/>
                </a:solidFill>
              </a:rPr>
              <a:t>Automatic variables </a:t>
            </a:r>
          </a:p>
          <a:p>
            <a:pPr marL="914400" lvl="1" indent="-457200"/>
            <a:r>
              <a:rPr lang="zh-CN" altLang="en-US" sz="2000" dirty="0"/>
              <a:t>前面没有修饰符的变量，存储在寄存器中，  </a:t>
            </a:r>
          </a:p>
          <a:p>
            <a:pPr marL="914400" lvl="1" indent="-457200"/>
            <a:r>
              <a:rPr lang="zh-CN" altLang="en-US" sz="2000" dirty="0"/>
              <a:t>每个线程都有一个私有副本（注意不要超出容量限制）。</a:t>
            </a:r>
            <a:endParaRPr lang="en-US" sz="2000" dirty="0"/>
          </a:p>
          <a:p>
            <a:pPr marL="974725" lvl="1" indent="-403225" eaLnBrk="1" hangingPunct="1">
              <a:lnSpc>
                <a:spcPct val="90000"/>
              </a:lnSpc>
              <a:buFont typeface="Wingdings" pitchFamily="2" charset="2"/>
              <a:buChar char="Ø"/>
            </a:pPr>
            <a:r>
              <a:rPr lang="en-US" sz="2000" dirty="0">
                <a:solidFill>
                  <a:schemeClr val="accent2"/>
                </a:solidFill>
              </a:rPr>
              <a:t>*Except per-thread arrays</a:t>
            </a:r>
            <a:r>
              <a:rPr lang="en-US" sz="2000" dirty="0"/>
              <a:t> that reside in global memory</a:t>
            </a:r>
          </a:p>
        </p:txBody>
      </p:sp>
      <p:sp>
        <p:nvSpPr>
          <p:cNvPr id="5123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fld id="{395179C0-4EE0-4C9A-B0AA-7BCE4890C23F}" type="slidenum">
              <a:rPr lang="en-US" sz="1400" smtClean="0">
                <a:latin typeface="Times New Roman" pitchFamily="18" charset="0"/>
              </a:rPr>
              <a:pPr eaLnBrk="1" hangingPunct="1"/>
              <a:t>30</a:t>
            </a:fld>
            <a:endParaRPr lang="en-US" sz="1400">
              <a:latin typeface="Times New Roman" pitchFamily="18" charset="0"/>
            </a:endParaRPr>
          </a:p>
        </p:txBody>
      </p:sp>
      <p:sp>
        <p:nvSpPr>
          <p:cNvPr id="5124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0"/>
            <a:ext cx="8153400" cy="1066800"/>
          </a:xfrm>
        </p:spPr>
        <p:txBody>
          <a:bodyPr/>
          <a:lstStyle/>
          <a:p>
            <a:pPr eaLnBrk="1" hangingPunct="1"/>
            <a:r>
              <a:rPr lang="en-US"/>
              <a:t>CUDA Variable Type Qualifiers</a:t>
            </a:r>
          </a:p>
        </p:txBody>
      </p:sp>
      <p:graphicFrame>
        <p:nvGraphicFramePr>
          <p:cNvPr id="131120" name="Group 48"/>
          <p:cNvGraphicFramePr>
            <a:graphicFrameLocks noGrp="1"/>
          </p:cNvGraphicFramePr>
          <p:nvPr/>
        </p:nvGraphicFramePr>
        <p:xfrm>
          <a:off x="269635" y="1123950"/>
          <a:ext cx="8724900" cy="2057400"/>
        </p:xfrm>
        <a:graphic>
          <a:graphicData uri="http://schemas.openxmlformats.org/drawingml/2006/table">
            <a:tbl>
              <a:tblPr/>
              <a:tblGrid>
                <a:gridCol w="50760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66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063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Variable declaration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Memory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Scope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Lifetime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Automatic variables    </a:t>
                      </a:r>
                      <a:r>
                        <a:rPr kumimoji="0" lang="en-US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int</a:t>
                      </a: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</a:t>
                      </a:r>
                      <a:r>
                        <a:rPr kumimoji="0" lang="en-US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LocalVar</a:t>
                      </a: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;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Register*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thread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kernel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urier New" pitchFamily="49" charset="0"/>
                        </a:rPr>
                        <a:t>__device__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urier New" pitchFamily="49" charset="0"/>
                        </a:rPr>
                        <a:t>__shared__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  int SharedVar;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shared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block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Kernel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urier New" pitchFamily="49" charset="0"/>
                        </a:rPr>
                        <a:t>__device__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             int GlobalVar;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global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grid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application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urier New" pitchFamily="49" charset="0"/>
                        </a:rPr>
                        <a:t>__device__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urier New" pitchFamily="49" charset="0"/>
                        </a:rPr>
                        <a:t>__constant__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int ConstantVar;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constant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grid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application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5542120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3472962"/>
            <a:ext cx="8393723" cy="3219938"/>
          </a:xfrm>
        </p:spPr>
        <p:txBody>
          <a:bodyPr/>
          <a:lstStyle/>
          <a:p>
            <a:pPr marL="457200" indent="-457200" eaLnBrk="1" hangingPunct="1">
              <a:lnSpc>
                <a:spcPct val="90000"/>
              </a:lnSpc>
              <a:buFontTx/>
              <a:buNone/>
            </a:pPr>
            <a:endParaRPr lang="en-US" sz="1000" dirty="0"/>
          </a:p>
          <a:p>
            <a:pPr marL="457200" indent="-457200" eaLnBrk="1" hangingPunct="1">
              <a:lnSpc>
                <a:spcPct val="90000"/>
              </a:lnSpc>
            </a:pPr>
            <a:r>
              <a:rPr lang="en-US" sz="2400" dirty="0">
                <a:solidFill>
                  <a:srgbClr val="1D07BF"/>
                </a:solidFill>
              </a:rPr>
              <a:t>Shared variables </a:t>
            </a:r>
          </a:p>
          <a:p>
            <a:pPr marL="914400" lvl="1" indent="-457200"/>
            <a:r>
              <a:rPr lang="zh-CN" altLang="en-US" dirty="0"/>
              <a:t>每个</a:t>
            </a:r>
            <a:r>
              <a:rPr lang="en-US" altLang="zh-CN" dirty="0"/>
              <a:t>block</a:t>
            </a:r>
            <a:r>
              <a:rPr lang="zh-CN" altLang="en-US" dirty="0"/>
              <a:t>有一个私有副本，在一个</a:t>
            </a:r>
            <a:r>
              <a:rPr lang="en-US" dirty="0"/>
              <a:t>block</a:t>
            </a:r>
            <a:r>
              <a:rPr lang="zh-CN" altLang="en-US" dirty="0"/>
              <a:t>中的所有</a:t>
            </a:r>
            <a:r>
              <a:rPr lang="en-US" altLang="zh-CN" dirty="0"/>
              <a:t>thread</a:t>
            </a:r>
            <a:r>
              <a:rPr lang="zh-CN" altLang="en-US" dirty="0"/>
              <a:t>间共享，为块中的线程提供高效的协作方式</a:t>
            </a:r>
            <a:endParaRPr lang="en-US" altLang="zh-CN" dirty="0"/>
          </a:p>
          <a:p>
            <a:pPr marL="914400" lvl="1" indent="-457200"/>
            <a:r>
              <a:rPr lang="zh-CN" altLang="en-US" sz="2200" dirty="0"/>
              <a:t>原本存储在全局内存，在</a:t>
            </a:r>
            <a:r>
              <a:rPr lang="en-US" altLang="zh-CN" sz="2200" dirty="0"/>
              <a:t>kernel</a:t>
            </a:r>
            <a:r>
              <a:rPr lang="zh-CN" altLang="en-US" sz="2200" dirty="0"/>
              <a:t>执行时频繁使用的变量，放入共享内存，提高执行效率</a:t>
            </a:r>
            <a:r>
              <a:rPr lang="en-US" sz="2200" dirty="0"/>
              <a:t>.</a:t>
            </a:r>
          </a:p>
          <a:p>
            <a:pPr marL="914400" lvl="1" indent="-457200"/>
            <a:endParaRPr lang="en-US" sz="2000" dirty="0"/>
          </a:p>
        </p:txBody>
      </p:sp>
      <p:sp>
        <p:nvSpPr>
          <p:cNvPr id="5123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fld id="{395179C0-4EE0-4C9A-B0AA-7BCE4890C23F}" type="slidenum">
              <a:rPr lang="en-US" sz="1400" smtClean="0">
                <a:latin typeface="Times New Roman" pitchFamily="18" charset="0"/>
              </a:rPr>
              <a:pPr eaLnBrk="1" hangingPunct="1"/>
              <a:t>31</a:t>
            </a:fld>
            <a:endParaRPr lang="en-US" sz="1400">
              <a:latin typeface="Times New Roman" pitchFamily="18" charset="0"/>
            </a:endParaRPr>
          </a:p>
        </p:txBody>
      </p:sp>
      <p:sp>
        <p:nvSpPr>
          <p:cNvPr id="5124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0"/>
            <a:ext cx="8153400" cy="1066800"/>
          </a:xfrm>
        </p:spPr>
        <p:txBody>
          <a:bodyPr/>
          <a:lstStyle/>
          <a:p>
            <a:pPr eaLnBrk="1" hangingPunct="1"/>
            <a:r>
              <a:rPr lang="en-US"/>
              <a:t>CUDA Variable Type Qualifiers</a:t>
            </a:r>
          </a:p>
        </p:txBody>
      </p:sp>
      <p:graphicFrame>
        <p:nvGraphicFramePr>
          <p:cNvPr id="131120" name="Group 48"/>
          <p:cNvGraphicFramePr>
            <a:graphicFrameLocks noGrp="1"/>
          </p:cNvGraphicFramePr>
          <p:nvPr/>
        </p:nvGraphicFramePr>
        <p:xfrm>
          <a:off x="269635" y="1123950"/>
          <a:ext cx="8724900" cy="2057400"/>
        </p:xfrm>
        <a:graphic>
          <a:graphicData uri="http://schemas.openxmlformats.org/drawingml/2006/table">
            <a:tbl>
              <a:tblPr/>
              <a:tblGrid>
                <a:gridCol w="50760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66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063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Variable declaration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Memory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Scope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Lifetime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Automatic variables    </a:t>
                      </a:r>
                      <a:r>
                        <a:rPr kumimoji="0" lang="en-US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int</a:t>
                      </a: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</a:t>
                      </a:r>
                      <a:r>
                        <a:rPr kumimoji="0" lang="en-US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LocalVar</a:t>
                      </a: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;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Register*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thread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kernel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urier New" pitchFamily="49" charset="0"/>
                        </a:rPr>
                        <a:t>__device__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urier New" pitchFamily="49" charset="0"/>
                        </a:rPr>
                        <a:t>__shared__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  int SharedVar;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shared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block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Kernel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urier New" pitchFamily="49" charset="0"/>
                        </a:rPr>
                        <a:t>__device__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             int GlobalVar;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global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grid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application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urier New" pitchFamily="49" charset="0"/>
                        </a:rPr>
                        <a:t>__device__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urier New" pitchFamily="49" charset="0"/>
                        </a:rPr>
                        <a:t>__constant__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int ConstantVar;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constant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grid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application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9467501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3472962"/>
            <a:ext cx="8393723" cy="3219938"/>
          </a:xfrm>
        </p:spPr>
        <p:txBody>
          <a:bodyPr/>
          <a:lstStyle/>
          <a:p>
            <a:pPr marL="457200" indent="-457200" eaLnBrk="1" hangingPunct="1">
              <a:lnSpc>
                <a:spcPct val="90000"/>
              </a:lnSpc>
              <a:buFontTx/>
              <a:buNone/>
            </a:pPr>
            <a:endParaRPr lang="en-US" sz="1000" dirty="0"/>
          </a:p>
          <a:p>
            <a:pPr marL="457200" indent="-457200" eaLnBrk="1" hangingPunct="1">
              <a:lnSpc>
                <a:spcPct val="90000"/>
              </a:lnSpc>
            </a:pPr>
            <a:r>
              <a:rPr lang="en-US" sz="2400" dirty="0">
                <a:solidFill>
                  <a:srgbClr val="1D07BF"/>
                </a:solidFill>
              </a:rPr>
              <a:t>Global variables </a:t>
            </a:r>
          </a:p>
          <a:p>
            <a:pPr marL="914400" lvl="1" indent="-457200"/>
            <a:r>
              <a:rPr lang="zh-CN" altLang="en-US" dirty="0"/>
              <a:t>速度较慢，</a:t>
            </a:r>
            <a:endParaRPr lang="en-US" altLang="zh-CN" dirty="0"/>
          </a:p>
          <a:p>
            <a:pPr marL="1371600" lvl="2" indent="-457200"/>
            <a:r>
              <a:rPr lang="zh-CN" altLang="en-US" dirty="0"/>
              <a:t>但近期的设备通过使用缓存来改善延迟和吞吐量。</a:t>
            </a:r>
            <a:endParaRPr lang="en-US" altLang="zh-CN" dirty="0"/>
          </a:p>
          <a:p>
            <a:pPr marL="914400" lvl="1" indent="-457200"/>
            <a:r>
              <a:rPr lang="zh-CN" altLang="en-US" dirty="0"/>
              <a:t>可以用于跨块的线程协作，</a:t>
            </a:r>
            <a:endParaRPr lang="en-US" altLang="zh-CN" dirty="0"/>
          </a:p>
          <a:p>
            <a:pPr marL="914400" lvl="1" indent="-457200"/>
            <a:r>
              <a:rPr lang="zh-CN" altLang="en-US" dirty="0"/>
              <a:t>或者从一个内核调用向另一个内核调用传递信息。</a:t>
            </a:r>
            <a:endParaRPr lang="en-US" dirty="0"/>
          </a:p>
        </p:txBody>
      </p:sp>
      <p:sp>
        <p:nvSpPr>
          <p:cNvPr id="5123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fld id="{395179C0-4EE0-4C9A-B0AA-7BCE4890C23F}" type="slidenum">
              <a:rPr lang="en-US" sz="1400" smtClean="0">
                <a:latin typeface="Times New Roman" pitchFamily="18" charset="0"/>
              </a:rPr>
              <a:pPr eaLnBrk="1" hangingPunct="1"/>
              <a:t>32</a:t>
            </a:fld>
            <a:endParaRPr lang="en-US" sz="1400">
              <a:latin typeface="Times New Roman" pitchFamily="18" charset="0"/>
            </a:endParaRPr>
          </a:p>
        </p:txBody>
      </p:sp>
      <p:sp>
        <p:nvSpPr>
          <p:cNvPr id="5124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0"/>
            <a:ext cx="8153400" cy="1066800"/>
          </a:xfrm>
        </p:spPr>
        <p:txBody>
          <a:bodyPr/>
          <a:lstStyle/>
          <a:p>
            <a:pPr eaLnBrk="1" hangingPunct="1"/>
            <a:r>
              <a:rPr lang="en-US"/>
              <a:t>CUDA Variable Type Qualifiers</a:t>
            </a:r>
          </a:p>
        </p:txBody>
      </p:sp>
      <p:graphicFrame>
        <p:nvGraphicFramePr>
          <p:cNvPr id="131120" name="Group 48"/>
          <p:cNvGraphicFramePr>
            <a:graphicFrameLocks noGrp="1"/>
          </p:cNvGraphicFramePr>
          <p:nvPr/>
        </p:nvGraphicFramePr>
        <p:xfrm>
          <a:off x="269635" y="1123950"/>
          <a:ext cx="8724900" cy="2057400"/>
        </p:xfrm>
        <a:graphic>
          <a:graphicData uri="http://schemas.openxmlformats.org/drawingml/2006/table">
            <a:tbl>
              <a:tblPr/>
              <a:tblGrid>
                <a:gridCol w="50760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66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063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Variable declaration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Memory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Scope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Lifetime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Automatic variables    </a:t>
                      </a:r>
                      <a:r>
                        <a:rPr kumimoji="0" lang="en-US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int</a:t>
                      </a: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</a:t>
                      </a:r>
                      <a:r>
                        <a:rPr kumimoji="0" lang="en-US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LocalVar</a:t>
                      </a: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;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Register*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thread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kernel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urier New" pitchFamily="49" charset="0"/>
                        </a:rPr>
                        <a:t>__device__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urier New" pitchFamily="49" charset="0"/>
                        </a:rPr>
                        <a:t>__shared__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  int SharedVar;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shared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block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Kernel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urier New" pitchFamily="49" charset="0"/>
                        </a:rPr>
                        <a:t>__device__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             int GlobalVar;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global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grid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application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urier New" pitchFamily="49" charset="0"/>
                        </a:rPr>
                        <a:t>__device__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urier New" pitchFamily="49" charset="0"/>
                        </a:rPr>
                        <a:t>__constant__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int ConstantVar;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constant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grid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application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1667272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3472962"/>
            <a:ext cx="8393723" cy="3219938"/>
          </a:xfrm>
        </p:spPr>
        <p:txBody>
          <a:bodyPr/>
          <a:lstStyle/>
          <a:p>
            <a:pPr marL="457200" indent="-457200" eaLnBrk="1" hangingPunct="1">
              <a:lnSpc>
                <a:spcPct val="90000"/>
              </a:lnSpc>
              <a:buFontTx/>
              <a:buNone/>
            </a:pPr>
            <a:endParaRPr lang="en-US" sz="1000" dirty="0"/>
          </a:p>
          <a:p>
            <a:pPr marL="457200" indent="-457200" eaLnBrk="1" hangingPunct="1">
              <a:lnSpc>
                <a:spcPct val="90000"/>
              </a:lnSpc>
            </a:pPr>
            <a:r>
              <a:rPr lang="en-US" sz="2400" dirty="0">
                <a:solidFill>
                  <a:srgbClr val="1D07BF"/>
                </a:solidFill>
              </a:rPr>
              <a:t>Constant variables </a:t>
            </a:r>
          </a:p>
          <a:p>
            <a:pPr marL="914400" lvl="1" indent="-457200"/>
            <a:r>
              <a:rPr lang="zh-CN" altLang="en-US" sz="2200" dirty="0"/>
              <a:t>存储在全局内存中，但为了高效访问而被缓存。  </a:t>
            </a:r>
          </a:p>
          <a:p>
            <a:pPr marL="914400" lvl="1" indent="-457200"/>
            <a:r>
              <a:rPr lang="zh-CN" altLang="en-US" sz="2200" dirty="0"/>
              <a:t>必须定义在任何函数体之外。  </a:t>
            </a:r>
          </a:p>
          <a:p>
            <a:pPr marL="914400" lvl="1" indent="-457200"/>
            <a:r>
              <a:rPr lang="zh-CN" altLang="en-US" sz="2200" dirty="0"/>
              <a:t>所有网格中的所有线程看到相同的版本。  </a:t>
            </a:r>
          </a:p>
          <a:p>
            <a:pPr marL="914400" lvl="1" indent="-457200"/>
            <a:r>
              <a:rPr lang="zh-CN" altLang="en-US" sz="2200" dirty="0"/>
              <a:t>通常用于为内核函数提供输入值的变量。</a:t>
            </a:r>
            <a:endParaRPr lang="en-US" sz="2000" dirty="0"/>
          </a:p>
        </p:txBody>
      </p:sp>
      <p:sp>
        <p:nvSpPr>
          <p:cNvPr id="5123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fld id="{395179C0-4EE0-4C9A-B0AA-7BCE4890C23F}" type="slidenum">
              <a:rPr lang="en-US" sz="1400" smtClean="0">
                <a:latin typeface="Times New Roman" pitchFamily="18" charset="0"/>
              </a:rPr>
              <a:pPr eaLnBrk="1" hangingPunct="1"/>
              <a:t>33</a:t>
            </a:fld>
            <a:endParaRPr lang="en-US" sz="1400">
              <a:latin typeface="Times New Roman" pitchFamily="18" charset="0"/>
            </a:endParaRPr>
          </a:p>
        </p:txBody>
      </p:sp>
      <p:sp>
        <p:nvSpPr>
          <p:cNvPr id="5124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0"/>
            <a:ext cx="8153400" cy="1066800"/>
          </a:xfrm>
        </p:spPr>
        <p:txBody>
          <a:bodyPr/>
          <a:lstStyle/>
          <a:p>
            <a:pPr eaLnBrk="1" hangingPunct="1"/>
            <a:r>
              <a:rPr lang="en-US"/>
              <a:t>CUDA Variable Type Qualifiers</a:t>
            </a:r>
          </a:p>
        </p:txBody>
      </p:sp>
      <p:graphicFrame>
        <p:nvGraphicFramePr>
          <p:cNvPr id="131120" name="Group 48"/>
          <p:cNvGraphicFramePr>
            <a:graphicFrameLocks noGrp="1"/>
          </p:cNvGraphicFramePr>
          <p:nvPr/>
        </p:nvGraphicFramePr>
        <p:xfrm>
          <a:off x="269635" y="1123950"/>
          <a:ext cx="8724900" cy="2057400"/>
        </p:xfrm>
        <a:graphic>
          <a:graphicData uri="http://schemas.openxmlformats.org/drawingml/2006/table">
            <a:tbl>
              <a:tblPr/>
              <a:tblGrid>
                <a:gridCol w="50760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66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063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Variable declaration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Memory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Scope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Lifetime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Automatic variables    </a:t>
                      </a:r>
                      <a:r>
                        <a:rPr kumimoji="0" lang="en-US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int</a:t>
                      </a: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</a:t>
                      </a:r>
                      <a:r>
                        <a:rPr kumimoji="0" lang="en-US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LocalVar</a:t>
                      </a: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;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Register*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thread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kernel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urier New" pitchFamily="49" charset="0"/>
                        </a:rPr>
                        <a:t>__device__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urier New" pitchFamily="49" charset="0"/>
                        </a:rPr>
                        <a:t>__shared__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  int SharedVar;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shared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block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Kernel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urier New" pitchFamily="49" charset="0"/>
                        </a:rPr>
                        <a:t>__device__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             int GlobalVar;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global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grid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application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urier New" pitchFamily="49" charset="0"/>
                        </a:rPr>
                        <a:t>__device__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Courier New" pitchFamily="49" charset="0"/>
                        </a:rPr>
                        <a:t>__constant__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</a:rPr>
                        <a:t> int ConstantVar;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constant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grid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application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2389738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Content 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ea typeface="PMingLiU" pitchFamily="18" charset="-120"/>
              </a:rPr>
              <a:t>Importance</a:t>
            </a:r>
            <a:r>
              <a:rPr lang="zh-CN" altLang="en-US" dirty="0">
                <a:ea typeface="PMingLiU" pitchFamily="18" charset="-120"/>
              </a:rPr>
              <a:t> </a:t>
            </a:r>
            <a:r>
              <a:rPr lang="en-US" altLang="zh-CN" dirty="0">
                <a:ea typeface="PMingLiU" pitchFamily="18" charset="-120"/>
              </a:rPr>
              <a:t>of Memory </a:t>
            </a:r>
            <a:r>
              <a:rPr lang="en-US" altLang="zh-TW" dirty="0">
                <a:ea typeface="PMingLiU" pitchFamily="18" charset="-120"/>
              </a:rPr>
              <a:t>Access Efficiency </a:t>
            </a:r>
          </a:p>
          <a:p>
            <a:pPr lvl="1"/>
            <a:r>
              <a:rPr lang="en-US" altLang="zh-CN" sz="2800" dirty="0">
                <a:ea typeface="PMingLiU" pitchFamily="18" charset="-120"/>
              </a:rPr>
              <a:t>--</a:t>
            </a:r>
            <a:r>
              <a:rPr lang="en-US" altLang="zh-TW" sz="2800" dirty="0">
                <a:ea typeface="PMingLiU" pitchFamily="18" charset="-120"/>
              </a:rPr>
              <a:t>Matrix Multiplication</a:t>
            </a:r>
          </a:p>
          <a:p>
            <a:pPr marL="228600" lvl="1">
              <a:spcBef>
                <a:spcPts val="1000"/>
              </a:spcBef>
            </a:pPr>
            <a:endParaRPr lang="en-US" altLang="zh-TW" sz="1600" dirty="0">
              <a:ea typeface="PMingLiU" pitchFamily="18" charset="-120"/>
            </a:endParaRPr>
          </a:p>
          <a:p>
            <a:r>
              <a:rPr lang="en-US" altLang="zh-TW" dirty="0">
                <a:ea typeface="PMingLiU" pitchFamily="18" charset="-120"/>
              </a:rPr>
              <a:t>Memory </a:t>
            </a:r>
            <a:r>
              <a:rPr lang="en-US" altLang="zh-CN" dirty="0">
                <a:ea typeface="PMingLiU" pitchFamily="18" charset="-120"/>
              </a:rPr>
              <a:t>Types Overview</a:t>
            </a:r>
          </a:p>
          <a:p>
            <a:endParaRPr lang="en-US" altLang="zh-CN" sz="1600" dirty="0">
              <a:ea typeface="PMingLiU" pitchFamily="18" charset="-120"/>
            </a:endParaRPr>
          </a:p>
          <a:p>
            <a:r>
              <a:rPr lang="en-US" altLang="zh-CN" u="sng" dirty="0">
                <a:ea typeface="PMingLiU" pitchFamily="18" charset="-120"/>
              </a:rPr>
              <a:t>Tiling for reduced memory traffic</a:t>
            </a:r>
          </a:p>
          <a:p>
            <a:pPr lvl="1"/>
            <a:r>
              <a:rPr lang="en-US" altLang="zh-CN" sz="2800" dirty="0">
                <a:ea typeface="PMingLiU" pitchFamily="18" charset="-120"/>
              </a:rPr>
              <a:t>--Matrix Multiplication using Shared Memory</a:t>
            </a:r>
          </a:p>
          <a:p>
            <a:endParaRPr lang="zh-CN" altLang="en-US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494260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fld id="{62FFAA5E-0514-4B97-9256-A96821479202}" type="slidenum">
              <a:rPr lang="en-US" sz="1400" smtClean="0">
                <a:latin typeface="Times New Roman" pitchFamily="18" charset="0"/>
              </a:rPr>
              <a:pPr eaLnBrk="1" hangingPunct="1"/>
              <a:t>35</a:t>
            </a:fld>
            <a:endParaRPr lang="en-US" sz="1400">
              <a:latin typeface="Times New Roman" pitchFamily="18" charset="0"/>
            </a:endParaRPr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/>
          </p:nvPr>
        </p:nvSpPr>
        <p:spPr>
          <a:xfrm>
            <a:off x="419100" y="216877"/>
            <a:ext cx="8229600" cy="10668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dirty="0"/>
              <a:t>A Common Programming Strategy</a:t>
            </a:r>
          </a:p>
        </p:txBody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1529862"/>
            <a:ext cx="8229600" cy="4185138"/>
          </a:xfrm>
        </p:spPr>
        <p:txBody>
          <a:bodyPr>
            <a:normAutofit/>
          </a:bodyPr>
          <a:lstStyle/>
          <a:p>
            <a:r>
              <a:rPr lang="en-US" dirty="0"/>
              <a:t>CUDA</a:t>
            </a:r>
            <a:r>
              <a:rPr lang="zh-CN" altLang="en-US" dirty="0"/>
              <a:t>设备内存的权衡：</a:t>
            </a:r>
            <a:endParaRPr lang="en-US" altLang="zh-CN" dirty="0"/>
          </a:p>
          <a:p>
            <a:pPr lvl="1"/>
            <a:r>
              <a:rPr lang="zh-CN" altLang="en-US" dirty="0"/>
              <a:t>全局内存容量大但速度慢，</a:t>
            </a:r>
            <a:endParaRPr lang="en-US" altLang="zh-CN" dirty="0"/>
          </a:p>
          <a:p>
            <a:pPr lvl="1"/>
            <a:r>
              <a:rPr lang="zh-CN" altLang="en-US" dirty="0"/>
              <a:t>共享内存容量小但速度快。</a:t>
            </a:r>
            <a:endParaRPr lang="en-US" altLang="zh-CN" dirty="0"/>
          </a:p>
          <a:p>
            <a:pPr lvl="1"/>
            <a:endParaRPr lang="en-US" sz="900" dirty="0"/>
          </a:p>
          <a:p>
            <a:r>
              <a:rPr lang="zh-CN" altLang="en-US" dirty="0"/>
              <a:t>一种常见策略</a:t>
            </a:r>
            <a:r>
              <a:rPr lang="en-US" altLang="zh-CN" dirty="0"/>
              <a:t>:</a:t>
            </a:r>
          </a:p>
          <a:p>
            <a:pPr lvl="1"/>
            <a:r>
              <a:rPr lang="zh-CN" altLang="en-US" dirty="0"/>
              <a:t>将数据划分为称为“瓦片”（</a:t>
            </a:r>
            <a:r>
              <a:rPr lang="en-US" altLang="zh-CN" dirty="0"/>
              <a:t>tile</a:t>
            </a:r>
            <a:r>
              <a:rPr lang="zh-CN" altLang="en-US" dirty="0"/>
              <a:t>）的子集</a:t>
            </a:r>
            <a:endParaRPr lang="en-US" altLang="zh-CN" dirty="0"/>
          </a:p>
          <a:p>
            <a:pPr lvl="1"/>
            <a:r>
              <a:rPr lang="zh-CN" altLang="en-US" dirty="0"/>
              <a:t>以便每个瓦片都能放入共享内存中</a:t>
            </a:r>
            <a:r>
              <a:rPr lang="en-US" altLang="zh-CN" dirty="0"/>
              <a:t>.</a:t>
            </a:r>
            <a:endParaRPr 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8755" y="4616589"/>
            <a:ext cx="2022231" cy="134276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0127" y="4616589"/>
            <a:ext cx="2353043" cy="134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647135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fld id="{62FFAA5E-0514-4B97-9256-A96821479202}" type="slidenum">
              <a:rPr lang="en-US" sz="1400" smtClean="0">
                <a:latin typeface="Times New Roman" pitchFamily="18" charset="0"/>
              </a:rPr>
              <a:pPr eaLnBrk="1" hangingPunct="1"/>
              <a:t>36</a:t>
            </a:fld>
            <a:endParaRPr lang="en-US" sz="1400">
              <a:latin typeface="Times New Roman" pitchFamily="18" charset="0"/>
            </a:endParaRPr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/>
          </p:nvPr>
        </p:nvSpPr>
        <p:spPr>
          <a:xfrm>
            <a:off x="419100" y="316523"/>
            <a:ext cx="8229600" cy="10668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dirty="0"/>
              <a:t>A Common Programming Strategy</a:t>
            </a:r>
          </a:p>
        </p:txBody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1661746"/>
            <a:ext cx="8267700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将输入数据划分为瓦片以利用快速的共享内存</a:t>
            </a:r>
            <a:r>
              <a:rPr lang="en-US" dirty="0"/>
              <a:t>.</a:t>
            </a:r>
          </a:p>
          <a:p>
            <a:pPr marL="457200" indent="-457200"/>
            <a:endParaRPr lang="en-US" dirty="0"/>
          </a:p>
          <a:p>
            <a:pPr fontAlgn="base"/>
            <a:r>
              <a:rPr lang="zh-CN" altLang="en-US" dirty="0"/>
              <a:t>通过以下方式处理每个数据子集：</a:t>
            </a:r>
          </a:p>
          <a:p>
            <a:pPr lvl="1" fontAlgn="base">
              <a:spcBef>
                <a:spcPts val="1100"/>
              </a:spcBef>
            </a:pPr>
            <a:r>
              <a:rPr lang="zh-CN" altLang="en-US" dirty="0"/>
              <a:t>使用</a:t>
            </a:r>
            <a:r>
              <a:rPr lang="zh-CN" altLang="en-US" dirty="0">
                <a:solidFill>
                  <a:srgbClr val="FF0000"/>
                </a:solidFill>
              </a:rPr>
              <a:t>多个线程</a:t>
            </a:r>
            <a:r>
              <a:rPr lang="zh-CN" altLang="en-US" dirty="0"/>
              <a:t>从全局内存加载子集到</a:t>
            </a:r>
            <a:r>
              <a:rPr lang="zh-CN" altLang="en-US" dirty="0">
                <a:solidFill>
                  <a:srgbClr val="FF0000"/>
                </a:solidFill>
              </a:rPr>
              <a:t>共享内存</a:t>
            </a:r>
            <a:r>
              <a:rPr lang="zh-CN" altLang="en-US" dirty="0"/>
              <a:t>，利用内存级并行性；</a:t>
            </a:r>
          </a:p>
          <a:p>
            <a:pPr lvl="1" fontAlgn="base">
              <a:spcBef>
                <a:spcPts val="1100"/>
              </a:spcBef>
            </a:pPr>
            <a:r>
              <a:rPr lang="zh-CN" altLang="en-US" dirty="0"/>
              <a:t>在共享内存中的子集上执行计算，每个线程可以高效地</a:t>
            </a:r>
            <a:r>
              <a:rPr lang="zh-CN" altLang="en-US" dirty="0">
                <a:solidFill>
                  <a:srgbClr val="FF0000"/>
                </a:solidFill>
              </a:rPr>
              <a:t>多次访问</a:t>
            </a:r>
            <a:r>
              <a:rPr lang="zh-CN" altLang="en-US" dirty="0"/>
              <a:t>共享数据元素；</a:t>
            </a:r>
          </a:p>
          <a:p>
            <a:pPr lvl="1" fontAlgn="base">
              <a:spcBef>
                <a:spcPts val="1100"/>
              </a:spcBef>
            </a:pPr>
            <a:r>
              <a:rPr lang="zh-CN" altLang="en-US" dirty="0"/>
              <a:t>将计算结果从共享内存复制到全局内存；</a:t>
            </a:r>
            <a:endParaRPr lang="en-US" altLang="zh-CN" dirty="0"/>
          </a:p>
          <a:p>
            <a:pPr lvl="1" fontAlgn="base">
              <a:spcBef>
                <a:spcPts val="1100"/>
              </a:spcBef>
            </a:pPr>
            <a:r>
              <a:rPr lang="zh-CN" altLang="en-US" dirty="0"/>
              <a:t>继续下一个瓦片</a:t>
            </a:r>
          </a:p>
        </p:txBody>
      </p:sp>
    </p:spTree>
    <p:extLst>
      <p:ext uri="{BB962C8B-B14F-4D97-AF65-F5344CB8AC3E}">
        <p14:creationId xmlns:p14="http://schemas.microsoft.com/office/powerpoint/2010/main" val="115770036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>
          <a:xfrm>
            <a:off x="392929" y="307242"/>
            <a:ext cx="8642350" cy="685800"/>
          </a:xfrm>
        </p:spPr>
        <p:txBody>
          <a:bodyPr>
            <a:normAutofit/>
          </a:bodyPr>
          <a:lstStyle/>
          <a:p>
            <a:r>
              <a:rPr lang="en-US" sz="3600" dirty="0"/>
              <a:t>Shared Memory Blocking Basic Idea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1081453" y="1335943"/>
            <a:ext cx="6901962" cy="5020408"/>
            <a:chOff x="325438" y="914400"/>
            <a:chExt cx="7696200" cy="5943600"/>
          </a:xfrm>
        </p:grpSpPr>
        <p:sp>
          <p:nvSpPr>
            <p:cNvPr id="10243" name="Rectangle 3"/>
            <p:cNvSpPr>
              <a:spLocks noChangeArrowheads="1"/>
            </p:cNvSpPr>
            <p:nvPr/>
          </p:nvSpPr>
          <p:spPr bwMode="auto">
            <a:xfrm>
              <a:off x="2078038" y="9144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44" name="Rectangle 4"/>
            <p:cNvSpPr>
              <a:spLocks noChangeArrowheads="1"/>
            </p:cNvSpPr>
            <p:nvPr/>
          </p:nvSpPr>
          <p:spPr bwMode="auto">
            <a:xfrm>
              <a:off x="2535238" y="9144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45" name="Rectangle 5"/>
            <p:cNvSpPr>
              <a:spLocks noChangeArrowheads="1"/>
            </p:cNvSpPr>
            <p:nvPr/>
          </p:nvSpPr>
          <p:spPr bwMode="auto">
            <a:xfrm>
              <a:off x="2992438" y="9144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46" name="Rectangle 6"/>
            <p:cNvSpPr>
              <a:spLocks noChangeArrowheads="1"/>
            </p:cNvSpPr>
            <p:nvPr/>
          </p:nvSpPr>
          <p:spPr bwMode="auto">
            <a:xfrm>
              <a:off x="3449638" y="9144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47" name="Rectangle 7"/>
            <p:cNvSpPr>
              <a:spLocks noChangeArrowheads="1"/>
            </p:cNvSpPr>
            <p:nvPr/>
          </p:nvSpPr>
          <p:spPr bwMode="auto">
            <a:xfrm>
              <a:off x="3906838" y="9144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48" name="Rectangle 8"/>
            <p:cNvSpPr>
              <a:spLocks noChangeArrowheads="1"/>
            </p:cNvSpPr>
            <p:nvPr/>
          </p:nvSpPr>
          <p:spPr bwMode="auto">
            <a:xfrm>
              <a:off x="4364038" y="9144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49" name="Rectangle 9"/>
            <p:cNvSpPr>
              <a:spLocks noChangeArrowheads="1"/>
            </p:cNvSpPr>
            <p:nvPr/>
          </p:nvSpPr>
          <p:spPr bwMode="auto">
            <a:xfrm>
              <a:off x="4821238" y="9144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50" name="Rectangle 10"/>
            <p:cNvSpPr>
              <a:spLocks noChangeArrowheads="1"/>
            </p:cNvSpPr>
            <p:nvPr/>
          </p:nvSpPr>
          <p:spPr bwMode="auto">
            <a:xfrm>
              <a:off x="5278438" y="9144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51" name="Rectangle 11"/>
            <p:cNvSpPr>
              <a:spLocks noChangeArrowheads="1"/>
            </p:cNvSpPr>
            <p:nvPr/>
          </p:nvSpPr>
          <p:spPr bwMode="auto">
            <a:xfrm>
              <a:off x="5735638" y="9144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52" name="Rectangle 12"/>
            <p:cNvSpPr>
              <a:spLocks noChangeArrowheads="1"/>
            </p:cNvSpPr>
            <p:nvPr/>
          </p:nvSpPr>
          <p:spPr bwMode="auto">
            <a:xfrm>
              <a:off x="6192838" y="9144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53" name="Rectangle 13"/>
            <p:cNvSpPr>
              <a:spLocks noChangeArrowheads="1"/>
            </p:cNvSpPr>
            <p:nvPr/>
          </p:nvSpPr>
          <p:spPr bwMode="auto">
            <a:xfrm>
              <a:off x="6650038" y="9144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54" name="Rectangle 14"/>
            <p:cNvSpPr>
              <a:spLocks noChangeArrowheads="1"/>
            </p:cNvSpPr>
            <p:nvPr/>
          </p:nvSpPr>
          <p:spPr bwMode="auto">
            <a:xfrm>
              <a:off x="7107238" y="9144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55" name="Oval 22"/>
            <p:cNvSpPr>
              <a:spLocks noChangeArrowheads="1"/>
            </p:cNvSpPr>
            <p:nvPr/>
          </p:nvSpPr>
          <p:spPr bwMode="auto">
            <a:xfrm>
              <a:off x="2763838" y="2209800"/>
              <a:ext cx="1447800" cy="1447800"/>
            </a:xfrm>
            <a:prstGeom prst="ellipse">
              <a:avLst/>
            </a:prstGeom>
            <a:solidFill>
              <a:srgbClr val="00B8FF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600" dirty="0"/>
            </a:p>
            <a:p>
              <a:r>
                <a:rPr lang="en-US" sz="1600" dirty="0"/>
                <a:t>Thread 1</a:t>
              </a:r>
            </a:p>
          </p:txBody>
        </p:sp>
        <p:sp>
          <p:nvSpPr>
            <p:cNvPr id="10256" name="Oval 23"/>
            <p:cNvSpPr>
              <a:spLocks noChangeArrowheads="1"/>
            </p:cNvSpPr>
            <p:nvPr/>
          </p:nvSpPr>
          <p:spPr bwMode="auto">
            <a:xfrm>
              <a:off x="4668838" y="2209800"/>
              <a:ext cx="1447800" cy="1447800"/>
            </a:xfrm>
            <a:prstGeom prst="ellipse">
              <a:avLst/>
            </a:prstGeom>
            <a:solidFill>
              <a:srgbClr val="00B8FF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600" dirty="0"/>
            </a:p>
            <a:p>
              <a:r>
                <a:rPr lang="en-US" sz="1600" dirty="0"/>
                <a:t>Thread 2</a:t>
              </a:r>
            </a:p>
          </p:txBody>
        </p:sp>
        <p:cxnSp>
          <p:nvCxnSpPr>
            <p:cNvPr id="10257" name="Straight Arrow Connector 25"/>
            <p:cNvCxnSpPr>
              <a:cxnSpLocks noChangeShapeType="1"/>
              <a:stCxn id="10243" idx="2"/>
              <a:endCxn id="10255" idx="1"/>
            </p:cNvCxnSpPr>
            <p:nvPr/>
          </p:nvCxnSpPr>
          <p:spPr bwMode="auto">
            <a:xfrm rot="16200000" flipH="1">
              <a:off x="2116138" y="1562100"/>
              <a:ext cx="1050925" cy="669925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58" name="Straight Arrow Connector 37"/>
            <p:cNvCxnSpPr>
              <a:cxnSpLocks noChangeShapeType="1"/>
            </p:cNvCxnSpPr>
            <p:nvPr/>
          </p:nvCxnSpPr>
          <p:spPr bwMode="auto">
            <a:xfrm rot="16200000" flipH="1">
              <a:off x="2497138" y="1714500"/>
              <a:ext cx="990600" cy="3048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9" name="TextBox 72"/>
            <p:cNvSpPr txBox="1">
              <a:spLocks noChangeArrowheads="1"/>
            </p:cNvSpPr>
            <p:nvPr/>
          </p:nvSpPr>
          <p:spPr bwMode="auto">
            <a:xfrm>
              <a:off x="6497638" y="2133600"/>
              <a:ext cx="1524000" cy="1016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Palatino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Palatino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9pPr>
            </a:lstStyle>
            <a:p>
              <a:pPr eaLnBrk="1" hangingPunct="1"/>
              <a:r>
                <a:rPr lang="en-US" sz="6000"/>
                <a:t>…</a:t>
              </a:r>
            </a:p>
          </p:txBody>
        </p:sp>
        <p:sp>
          <p:nvSpPr>
            <p:cNvPr id="10260" name="TextBox 73"/>
            <p:cNvSpPr txBox="1">
              <a:spLocks noChangeArrowheads="1"/>
            </p:cNvSpPr>
            <p:nvPr/>
          </p:nvSpPr>
          <p:spPr bwMode="auto">
            <a:xfrm>
              <a:off x="1392238" y="914400"/>
              <a:ext cx="457200" cy="4619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Palatino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Palatino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9pPr>
            </a:lstStyle>
            <a:p>
              <a:pPr eaLnBrk="1" hangingPunct="1"/>
              <a:r>
                <a:rPr lang="en-US"/>
                <a:t>in</a:t>
              </a:r>
            </a:p>
          </p:txBody>
        </p:sp>
        <p:cxnSp>
          <p:nvCxnSpPr>
            <p:cNvPr id="10261" name="Straight Arrow Connector 48"/>
            <p:cNvCxnSpPr>
              <a:cxnSpLocks noChangeShapeType="1"/>
              <a:stCxn id="10245" idx="2"/>
            </p:cNvCxnSpPr>
            <p:nvPr/>
          </p:nvCxnSpPr>
          <p:spPr bwMode="auto">
            <a:xfrm rot="16200000" flipH="1">
              <a:off x="2840038" y="1752600"/>
              <a:ext cx="838200" cy="76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2" name="Straight Arrow Connector 50"/>
            <p:cNvCxnSpPr>
              <a:cxnSpLocks noChangeShapeType="1"/>
              <a:stCxn id="10246" idx="2"/>
              <a:endCxn id="10255" idx="0"/>
            </p:cNvCxnSpPr>
            <p:nvPr/>
          </p:nvCxnSpPr>
          <p:spPr bwMode="auto">
            <a:xfrm rot="5400000">
              <a:off x="3163888" y="1695450"/>
              <a:ext cx="838200" cy="1905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3" name="Straight Arrow Connector 52"/>
            <p:cNvCxnSpPr>
              <a:cxnSpLocks noChangeShapeType="1"/>
              <a:stCxn id="10247" idx="2"/>
            </p:cNvCxnSpPr>
            <p:nvPr/>
          </p:nvCxnSpPr>
          <p:spPr bwMode="auto">
            <a:xfrm rot="5400000">
              <a:off x="3449638" y="1524000"/>
              <a:ext cx="838200" cy="5334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4" name="Straight Arrow Connector 54"/>
            <p:cNvCxnSpPr>
              <a:cxnSpLocks noChangeShapeType="1"/>
              <a:stCxn id="10248" idx="2"/>
            </p:cNvCxnSpPr>
            <p:nvPr/>
          </p:nvCxnSpPr>
          <p:spPr bwMode="auto">
            <a:xfrm rot="5400000">
              <a:off x="3754438" y="1371600"/>
              <a:ext cx="838200" cy="838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5" name="Straight Arrow Connector 56"/>
            <p:cNvCxnSpPr>
              <a:cxnSpLocks noChangeShapeType="1"/>
              <a:stCxn id="10249" idx="2"/>
            </p:cNvCxnSpPr>
            <p:nvPr/>
          </p:nvCxnSpPr>
          <p:spPr bwMode="auto">
            <a:xfrm rot="5400000">
              <a:off x="4021138" y="1257300"/>
              <a:ext cx="914400" cy="11430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6" name="Straight Arrow Connector 59"/>
            <p:cNvCxnSpPr>
              <a:cxnSpLocks noChangeShapeType="1"/>
              <a:stCxn id="10250" idx="2"/>
              <a:endCxn id="10255" idx="7"/>
            </p:cNvCxnSpPr>
            <p:nvPr/>
          </p:nvCxnSpPr>
          <p:spPr bwMode="auto">
            <a:xfrm rot="5400000">
              <a:off x="4227513" y="1143000"/>
              <a:ext cx="1050925" cy="1508125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7" name="Straight Arrow Connector 61"/>
            <p:cNvCxnSpPr>
              <a:cxnSpLocks noChangeShapeType="1"/>
              <a:stCxn id="10251" idx="2"/>
            </p:cNvCxnSpPr>
            <p:nvPr/>
          </p:nvCxnSpPr>
          <p:spPr bwMode="auto">
            <a:xfrm rot="5400000">
              <a:off x="4478338" y="1028700"/>
              <a:ext cx="1143000" cy="18288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8" name="Straight Arrow Connector 64"/>
            <p:cNvCxnSpPr>
              <a:cxnSpLocks noChangeShapeType="1"/>
              <a:stCxn id="10252" idx="2"/>
            </p:cNvCxnSpPr>
            <p:nvPr/>
          </p:nvCxnSpPr>
          <p:spPr bwMode="auto">
            <a:xfrm rot="5400000">
              <a:off x="4668838" y="838200"/>
              <a:ext cx="1219200" cy="22860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9" name="Straight Arrow Connector 68"/>
            <p:cNvCxnSpPr>
              <a:cxnSpLocks noChangeShapeType="1"/>
              <a:stCxn id="10243" idx="2"/>
            </p:cNvCxnSpPr>
            <p:nvPr/>
          </p:nvCxnSpPr>
          <p:spPr bwMode="auto">
            <a:xfrm rot="16200000" flipH="1">
              <a:off x="3221038" y="457200"/>
              <a:ext cx="914400" cy="2743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70" name="Straight Arrow Connector 75"/>
            <p:cNvCxnSpPr>
              <a:cxnSpLocks noChangeShapeType="1"/>
              <a:stCxn id="10244" idx="2"/>
            </p:cNvCxnSpPr>
            <p:nvPr/>
          </p:nvCxnSpPr>
          <p:spPr bwMode="auto">
            <a:xfrm rot="16200000" flipH="1">
              <a:off x="3563938" y="571500"/>
              <a:ext cx="838200" cy="24384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71" name="Straight Arrow Connector 78"/>
            <p:cNvCxnSpPr>
              <a:cxnSpLocks noChangeShapeType="1"/>
              <a:stCxn id="10245" idx="2"/>
              <a:endCxn id="10256" idx="0"/>
            </p:cNvCxnSpPr>
            <p:nvPr/>
          </p:nvCxnSpPr>
          <p:spPr bwMode="auto">
            <a:xfrm rot="16200000" flipH="1">
              <a:off x="3887788" y="704850"/>
              <a:ext cx="838200" cy="21717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72" name="Straight Arrow Connector 81"/>
            <p:cNvCxnSpPr>
              <a:cxnSpLocks noChangeShapeType="1"/>
              <a:stCxn id="10246" idx="2"/>
              <a:endCxn id="10256" idx="0"/>
            </p:cNvCxnSpPr>
            <p:nvPr/>
          </p:nvCxnSpPr>
          <p:spPr bwMode="auto">
            <a:xfrm rot="16200000" flipH="1">
              <a:off x="4116388" y="933450"/>
              <a:ext cx="838200" cy="17145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73" name="Straight Arrow Connector 83"/>
            <p:cNvCxnSpPr>
              <a:cxnSpLocks noChangeShapeType="1"/>
              <a:stCxn id="10247" idx="2"/>
              <a:endCxn id="10256" idx="0"/>
            </p:cNvCxnSpPr>
            <p:nvPr/>
          </p:nvCxnSpPr>
          <p:spPr bwMode="auto">
            <a:xfrm rot="16200000" flipH="1">
              <a:off x="4344988" y="1162050"/>
              <a:ext cx="838200" cy="12573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74" name="Straight Arrow Connector 85"/>
            <p:cNvCxnSpPr>
              <a:cxnSpLocks noChangeShapeType="1"/>
              <a:stCxn id="10248" idx="2"/>
            </p:cNvCxnSpPr>
            <p:nvPr/>
          </p:nvCxnSpPr>
          <p:spPr bwMode="auto">
            <a:xfrm rot="16200000" flipH="1">
              <a:off x="4630738" y="1333500"/>
              <a:ext cx="762000" cy="838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75" name="Straight Arrow Connector 87"/>
            <p:cNvCxnSpPr>
              <a:cxnSpLocks noChangeShapeType="1"/>
              <a:stCxn id="10249" idx="2"/>
            </p:cNvCxnSpPr>
            <p:nvPr/>
          </p:nvCxnSpPr>
          <p:spPr bwMode="auto">
            <a:xfrm rot="16200000" flipH="1">
              <a:off x="4859338" y="1562100"/>
              <a:ext cx="762000" cy="3810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76" name="Straight Arrow Connector 89"/>
            <p:cNvCxnSpPr>
              <a:cxnSpLocks noChangeShapeType="1"/>
              <a:stCxn id="10250" idx="2"/>
              <a:endCxn id="10256" idx="0"/>
            </p:cNvCxnSpPr>
            <p:nvPr/>
          </p:nvCxnSpPr>
          <p:spPr bwMode="auto">
            <a:xfrm rot="5400000">
              <a:off x="5030788" y="1733550"/>
              <a:ext cx="838200" cy="1143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77" name="Straight Arrow Connector 91"/>
            <p:cNvCxnSpPr>
              <a:cxnSpLocks noChangeShapeType="1"/>
              <a:stCxn id="10251" idx="2"/>
            </p:cNvCxnSpPr>
            <p:nvPr/>
          </p:nvCxnSpPr>
          <p:spPr bwMode="auto">
            <a:xfrm rot="5400000">
              <a:off x="5316538" y="1485900"/>
              <a:ext cx="762000" cy="5334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78" name="Straight Arrow Connector 93"/>
            <p:cNvCxnSpPr>
              <a:cxnSpLocks noChangeShapeType="1"/>
              <a:stCxn id="10253" idx="2"/>
            </p:cNvCxnSpPr>
            <p:nvPr/>
          </p:nvCxnSpPr>
          <p:spPr bwMode="auto">
            <a:xfrm rot="5400000">
              <a:off x="4973638" y="609600"/>
              <a:ext cx="1143000" cy="26670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79" name="Straight Arrow Connector 95"/>
            <p:cNvCxnSpPr>
              <a:cxnSpLocks noChangeShapeType="1"/>
              <a:stCxn id="10254" idx="2"/>
            </p:cNvCxnSpPr>
            <p:nvPr/>
          </p:nvCxnSpPr>
          <p:spPr bwMode="auto">
            <a:xfrm rot="5400000">
              <a:off x="5164138" y="419100"/>
              <a:ext cx="1219200" cy="3124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80" name="Straight Arrow Connector 97"/>
            <p:cNvCxnSpPr>
              <a:cxnSpLocks noChangeShapeType="1"/>
              <a:stCxn id="10252" idx="2"/>
              <a:endCxn id="10256" idx="0"/>
            </p:cNvCxnSpPr>
            <p:nvPr/>
          </p:nvCxnSpPr>
          <p:spPr bwMode="auto">
            <a:xfrm rot="5400000">
              <a:off x="5487988" y="1276350"/>
              <a:ext cx="838200" cy="10287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81" name="Straight Arrow Connector 99"/>
            <p:cNvCxnSpPr>
              <a:cxnSpLocks noChangeShapeType="1"/>
              <a:stCxn id="10253" idx="2"/>
            </p:cNvCxnSpPr>
            <p:nvPr/>
          </p:nvCxnSpPr>
          <p:spPr bwMode="auto">
            <a:xfrm rot="5400000">
              <a:off x="5811838" y="1143000"/>
              <a:ext cx="838200" cy="12954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82" name="Straight Arrow Connector 101"/>
            <p:cNvCxnSpPr>
              <a:cxnSpLocks noChangeShapeType="1"/>
              <a:stCxn id="10254" idx="2"/>
            </p:cNvCxnSpPr>
            <p:nvPr/>
          </p:nvCxnSpPr>
          <p:spPr bwMode="auto">
            <a:xfrm rot="5400000">
              <a:off x="6078538" y="1028700"/>
              <a:ext cx="914400" cy="1600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4" name="TextBox 53"/>
            <p:cNvSpPr txBox="1"/>
            <p:nvPr/>
          </p:nvSpPr>
          <p:spPr>
            <a:xfrm>
              <a:off x="325438" y="1431925"/>
              <a:ext cx="2157412" cy="461963"/>
            </a:xfrm>
            <a:prstGeom prst="rect">
              <a:avLst/>
            </a:prstGeom>
            <a:solidFill>
              <a:schemeClr val="accent3"/>
            </a:solidFill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dirty="0">
                  <a:latin typeface="Palatino" pitchFamily="18" charset="0"/>
                </a:rPr>
                <a:t>Global Memory</a:t>
              </a:r>
            </a:p>
          </p:txBody>
        </p:sp>
        <p:sp>
          <p:nvSpPr>
            <p:cNvPr id="10284" name="Rectangle 3"/>
            <p:cNvSpPr>
              <a:spLocks noChangeArrowheads="1"/>
            </p:cNvSpPr>
            <p:nvPr/>
          </p:nvSpPr>
          <p:spPr bwMode="auto">
            <a:xfrm>
              <a:off x="1925638" y="41148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85" name="Rectangle 4"/>
            <p:cNvSpPr>
              <a:spLocks noChangeArrowheads="1"/>
            </p:cNvSpPr>
            <p:nvPr/>
          </p:nvSpPr>
          <p:spPr bwMode="auto">
            <a:xfrm>
              <a:off x="2382838" y="41148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86" name="Rectangle 5"/>
            <p:cNvSpPr>
              <a:spLocks noChangeArrowheads="1"/>
            </p:cNvSpPr>
            <p:nvPr/>
          </p:nvSpPr>
          <p:spPr bwMode="auto">
            <a:xfrm>
              <a:off x="2840038" y="41148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87" name="Rectangle 6"/>
            <p:cNvSpPr>
              <a:spLocks noChangeArrowheads="1"/>
            </p:cNvSpPr>
            <p:nvPr/>
          </p:nvSpPr>
          <p:spPr bwMode="auto">
            <a:xfrm>
              <a:off x="3297238" y="41148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88" name="Rectangle 7"/>
            <p:cNvSpPr>
              <a:spLocks noChangeArrowheads="1"/>
            </p:cNvSpPr>
            <p:nvPr/>
          </p:nvSpPr>
          <p:spPr bwMode="auto">
            <a:xfrm>
              <a:off x="3754438" y="41148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89" name="Rectangle 8"/>
            <p:cNvSpPr>
              <a:spLocks noChangeArrowheads="1"/>
            </p:cNvSpPr>
            <p:nvPr/>
          </p:nvSpPr>
          <p:spPr bwMode="auto">
            <a:xfrm>
              <a:off x="4211638" y="41148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90" name="Rectangle 9"/>
            <p:cNvSpPr>
              <a:spLocks noChangeArrowheads="1"/>
            </p:cNvSpPr>
            <p:nvPr/>
          </p:nvSpPr>
          <p:spPr bwMode="auto">
            <a:xfrm>
              <a:off x="4668838" y="41148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91" name="Rectangle 10"/>
            <p:cNvSpPr>
              <a:spLocks noChangeArrowheads="1"/>
            </p:cNvSpPr>
            <p:nvPr/>
          </p:nvSpPr>
          <p:spPr bwMode="auto">
            <a:xfrm>
              <a:off x="5126038" y="41148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92" name="Rectangle 11"/>
            <p:cNvSpPr>
              <a:spLocks noChangeArrowheads="1"/>
            </p:cNvSpPr>
            <p:nvPr/>
          </p:nvSpPr>
          <p:spPr bwMode="auto">
            <a:xfrm>
              <a:off x="5583238" y="41148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93" name="Rectangle 12"/>
            <p:cNvSpPr>
              <a:spLocks noChangeArrowheads="1"/>
            </p:cNvSpPr>
            <p:nvPr/>
          </p:nvSpPr>
          <p:spPr bwMode="auto">
            <a:xfrm>
              <a:off x="6040438" y="41148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94" name="Rectangle 13"/>
            <p:cNvSpPr>
              <a:spLocks noChangeArrowheads="1"/>
            </p:cNvSpPr>
            <p:nvPr/>
          </p:nvSpPr>
          <p:spPr bwMode="auto">
            <a:xfrm>
              <a:off x="6497638" y="41148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95" name="Rectangle 14"/>
            <p:cNvSpPr>
              <a:spLocks noChangeArrowheads="1"/>
            </p:cNvSpPr>
            <p:nvPr/>
          </p:nvSpPr>
          <p:spPr bwMode="auto">
            <a:xfrm>
              <a:off x="6954838" y="4114800"/>
              <a:ext cx="457200" cy="457200"/>
            </a:xfrm>
            <a:prstGeom prst="rect">
              <a:avLst/>
            </a:prstGeom>
            <a:solidFill>
              <a:schemeClr val="accent2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96" name="Oval 22"/>
            <p:cNvSpPr>
              <a:spLocks noChangeArrowheads="1"/>
            </p:cNvSpPr>
            <p:nvPr/>
          </p:nvSpPr>
          <p:spPr bwMode="auto">
            <a:xfrm>
              <a:off x="2382838" y="5410200"/>
              <a:ext cx="1447800" cy="1447800"/>
            </a:xfrm>
            <a:prstGeom prst="ellipse">
              <a:avLst/>
            </a:prstGeom>
            <a:solidFill>
              <a:srgbClr val="00B8FF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600" dirty="0"/>
            </a:p>
            <a:p>
              <a:r>
                <a:rPr lang="en-US" sz="1600" dirty="0"/>
                <a:t>Thread 1</a:t>
              </a:r>
            </a:p>
          </p:txBody>
        </p:sp>
        <p:sp>
          <p:nvSpPr>
            <p:cNvPr id="10297" name="Oval 23"/>
            <p:cNvSpPr>
              <a:spLocks noChangeArrowheads="1"/>
            </p:cNvSpPr>
            <p:nvPr/>
          </p:nvSpPr>
          <p:spPr bwMode="auto">
            <a:xfrm>
              <a:off x="4935538" y="5410200"/>
              <a:ext cx="1447800" cy="1447800"/>
            </a:xfrm>
            <a:prstGeom prst="ellipse">
              <a:avLst/>
            </a:prstGeom>
            <a:solidFill>
              <a:srgbClr val="00B8FF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600" dirty="0"/>
            </a:p>
            <a:p>
              <a:r>
                <a:rPr lang="en-US" sz="1600" dirty="0"/>
                <a:t>Thread 2</a:t>
              </a:r>
            </a:p>
          </p:txBody>
        </p:sp>
        <p:sp>
          <p:nvSpPr>
            <p:cNvPr id="10298" name="TextBox 72"/>
            <p:cNvSpPr txBox="1">
              <a:spLocks noChangeArrowheads="1"/>
            </p:cNvSpPr>
            <p:nvPr/>
          </p:nvSpPr>
          <p:spPr bwMode="auto">
            <a:xfrm>
              <a:off x="6497638" y="5340351"/>
              <a:ext cx="1524000" cy="1016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Palatino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Palatino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9pPr>
            </a:lstStyle>
            <a:p>
              <a:pPr eaLnBrk="1" hangingPunct="1"/>
              <a:r>
                <a:rPr lang="en-US" sz="6000" dirty="0"/>
                <a:t>…</a:t>
              </a:r>
            </a:p>
          </p:txBody>
        </p:sp>
        <p:sp>
          <p:nvSpPr>
            <p:cNvPr id="10299" name="Rectangle 3"/>
            <p:cNvSpPr>
              <a:spLocks noChangeArrowheads="1"/>
            </p:cNvSpPr>
            <p:nvPr/>
          </p:nvSpPr>
          <p:spPr bwMode="auto">
            <a:xfrm>
              <a:off x="3525838" y="4876800"/>
              <a:ext cx="457200" cy="457200"/>
            </a:xfrm>
            <a:prstGeom prst="rect">
              <a:avLst/>
            </a:prstGeom>
            <a:solidFill>
              <a:srgbClr val="FF0000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300" name="Rectangle 4"/>
            <p:cNvSpPr>
              <a:spLocks noChangeArrowheads="1"/>
            </p:cNvSpPr>
            <p:nvPr/>
          </p:nvSpPr>
          <p:spPr bwMode="auto">
            <a:xfrm>
              <a:off x="3983038" y="4876800"/>
              <a:ext cx="457200" cy="457200"/>
            </a:xfrm>
            <a:prstGeom prst="rect">
              <a:avLst/>
            </a:prstGeom>
            <a:solidFill>
              <a:srgbClr val="FF0000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301" name="Rectangle 5"/>
            <p:cNvSpPr>
              <a:spLocks noChangeArrowheads="1"/>
            </p:cNvSpPr>
            <p:nvPr/>
          </p:nvSpPr>
          <p:spPr bwMode="auto">
            <a:xfrm>
              <a:off x="4440238" y="4876800"/>
              <a:ext cx="457200" cy="457200"/>
            </a:xfrm>
            <a:prstGeom prst="rect">
              <a:avLst/>
            </a:prstGeom>
            <a:solidFill>
              <a:srgbClr val="FF0000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302" name="Rectangle 6"/>
            <p:cNvSpPr>
              <a:spLocks noChangeArrowheads="1"/>
            </p:cNvSpPr>
            <p:nvPr/>
          </p:nvSpPr>
          <p:spPr bwMode="auto">
            <a:xfrm>
              <a:off x="4897438" y="4876800"/>
              <a:ext cx="457200" cy="457200"/>
            </a:xfrm>
            <a:prstGeom prst="rect">
              <a:avLst/>
            </a:prstGeom>
            <a:solidFill>
              <a:srgbClr val="FF0000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cxnSp>
          <p:nvCxnSpPr>
            <p:cNvPr id="10303" name="Straight Arrow Connector 74"/>
            <p:cNvCxnSpPr>
              <a:cxnSpLocks noChangeShapeType="1"/>
              <a:stCxn id="10284" idx="2"/>
              <a:endCxn id="10299" idx="0"/>
            </p:cNvCxnSpPr>
            <p:nvPr/>
          </p:nvCxnSpPr>
          <p:spPr bwMode="auto">
            <a:xfrm rot="16200000" flipH="1">
              <a:off x="2801938" y="3924300"/>
              <a:ext cx="304800" cy="1600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304" name="Straight Arrow Connector 76"/>
            <p:cNvCxnSpPr>
              <a:cxnSpLocks noChangeShapeType="1"/>
              <a:stCxn id="10285" idx="2"/>
              <a:endCxn id="10300" idx="0"/>
            </p:cNvCxnSpPr>
            <p:nvPr/>
          </p:nvCxnSpPr>
          <p:spPr bwMode="auto">
            <a:xfrm rot="16200000" flipH="1">
              <a:off x="3259138" y="3924300"/>
              <a:ext cx="304800" cy="1600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305" name="Straight Arrow Connector 78"/>
            <p:cNvCxnSpPr>
              <a:cxnSpLocks noChangeShapeType="1"/>
              <a:stCxn id="10286" idx="2"/>
              <a:endCxn id="10301" idx="0"/>
            </p:cNvCxnSpPr>
            <p:nvPr/>
          </p:nvCxnSpPr>
          <p:spPr bwMode="auto">
            <a:xfrm rot="16200000" flipH="1">
              <a:off x="3716338" y="3924300"/>
              <a:ext cx="304800" cy="16002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306" name="Straight Arrow Connector 80"/>
            <p:cNvCxnSpPr>
              <a:cxnSpLocks noChangeShapeType="1"/>
              <a:endCxn id="10302" idx="0"/>
            </p:cNvCxnSpPr>
            <p:nvPr/>
          </p:nvCxnSpPr>
          <p:spPr bwMode="auto">
            <a:xfrm>
              <a:off x="3678238" y="4572000"/>
              <a:ext cx="1447800" cy="3048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307" name="Straight Arrow Connector 82"/>
            <p:cNvCxnSpPr>
              <a:cxnSpLocks noChangeShapeType="1"/>
              <a:stCxn id="10288" idx="2"/>
              <a:endCxn id="10299" idx="0"/>
            </p:cNvCxnSpPr>
            <p:nvPr/>
          </p:nvCxnSpPr>
          <p:spPr bwMode="auto">
            <a:xfrm rot="5400000">
              <a:off x="3716338" y="4610100"/>
              <a:ext cx="304800" cy="2286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308" name="Straight Arrow Connector 84"/>
            <p:cNvCxnSpPr>
              <a:cxnSpLocks noChangeShapeType="1"/>
              <a:stCxn id="10289" idx="2"/>
              <a:endCxn id="10300" idx="0"/>
            </p:cNvCxnSpPr>
            <p:nvPr/>
          </p:nvCxnSpPr>
          <p:spPr bwMode="auto">
            <a:xfrm rot="5400000">
              <a:off x="4173538" y="4610100"/>
              <a:ext cx="304800" cy="2286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309" name="Straight Arrow Connector 86"/>
            <p:cNvCxnSpPr>
              <a:cxnSpLocks noChangeShapeType="1"/>
              <a:stCxn id="10290" idx="2"/>
              <a:endCxn id="10301" idx="0"/>
            </p:cNvCxnSpPr>
            <p:nvPr/>
          </p:nvCxnSpPr>
          <p:spPr bwMode="auto">
            <a:xfrm rot="5400000">
              <a:off x="4630738" y="4610100"/>
              <a:ext cx="304800" cy="2286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310" name="Straight Arrow Connector 88"/>
            <p:cNvCxnSpPr>
              <a:cxnSpLocks noChangeShapeType="1"/>
              <a:stCxn id="10291" idx="2"/>
              <a:endCxn id="10302" idx="0"/>
            </p:cNvCxnSpPr>
            <p:nvPr/>
          </p:nvCxnSpPr>
          <p:spPr bwMode="auto">
            <a:xfrm rot="5400000">
              <a:off x="5087938" y="4610100"/>
              <a:ext cx="304800" cy="2286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311" name="Straight Arrow Connector 90"/>
            <p:cNvCxnSpPr>
              <a:cxnSpLocks noChangeShapeType="1"/>
              <a:stCxn id="10299" idx="2"/>
            </p:cNvCxnSpPr>
            <p:nvPr/>
          </p:nvCxnSpPr>
          <p:spPr bwMode="auto">
            <a:xfrm rot="5400000">
              <a:off x="3525838" y="5257800"/>
              <a:ext cx="152400" cy="3048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312" name="Straight Arrow Connector 92"/>
            <p:cNvCxnSpPr>
              <a:cxnSpLocks noChangeShapeType="1"/>
              <a:stCxn id="10300" idx="2"/>
              <a:endCxn id="10296" idx="7"/>
            </p:cNvCxnSpPr>
            <p:nvPr/>
          </p:nvCxnSpPr>
          <p:spPr bwMode="auto">
            <a:xfrm rot="5400000">
              <a:off x="3770313" y="5181600"/>
              <a:ext cx="288925" cy="593725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313" name="Straight Arrow Connector 94"/>
            <p:cNvCxnSpPr>
              <a:cxnSpLocks noChangeShapeType="1"/>
              <a:stCxn id="10301" idx="2"/>
            </p:cNvCxnSpPr>
            <p:nvPr/>
          </p:nvCxnSpPr>
          <p:spPr bwMode="auto">
            <a:xfrm rot="5400000">
              <a:off x="3944938" y="5067300"/>
              <a:ext cx="457200" cy="9906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314" name="Straight Arrow Connector 97"/>
            <p:cNvCxnSpPr>
              <a:cxnSpLocks noChangeShapeType="1"/>
              <a:stCxn id="10302" idx="2"/>
            </p:cNvCxnSpPr>
            <p:nvPr/>
          </p:nvCxnSpPr>
          <p:spPr bwMode="auto">
            <a:xfrm rot="5400000">
              <a:off x="4211638" y="4953000"/>
              <a:ext cx="533400" cy="12954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315" name="Straight Arrow Connector 99"/>
            <p:cNvCxnSpPr>
              <a:cxnSpLocks noChangeShapeType="1"/>
              <a:stCxn id="10299" idx="2"/>
            </p:cNvCxnSpPr>
            <p:nvPr/>
          </p:nvCxnSpPr>
          <p:spPr bwMode="auto">
            <a:xfrm rot="16200000" flipH="1">
              <a:off x="4068763" y="5019675"/>
              <a:ext cx="552450" cy="1181100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316" name="Straight Arrow Connector 101"/>
            <p:cNvCxnSpPr>
              <a:cxnSpLocks noChangeShapeType="1"/>
              <a:stCxn id="10300" idx="2"/>
            </p:cNvCxnSpPr>
            <p:nvPr/>
          </p:nvCxnSpPr>
          <p:spPr bwMode="auto">
            <a:xfrm rot="16200000" flipH="1">
              <a:off x="4412457" y="5133181"/>
              <a:ext cx="438150" cy="83978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317" name="Straight Arrow Connector 103"/>
            <p:cNvCxnSpPr>
              <a:cxnSpLocks noChangeShapeType="1"/>
              <a:stCxn id="10301" idx="2"/>
              <a:endCxn id="10297" idx="1"/>
            </p:cNvCxnSpPr>
            <p:nvPr/>
          </p:nvCxnSpPr>
          <p:spPr bwMode="auto">
            <a:xfrm rot="16200000" flipH="1">
              <a:off x="4764088" y="5238750"/>
              <a:ext cx="288925" cy="479425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318" name="Straight Arrow Connector 105"/>
            <p:cNvCxnSpPr>
              <a:cxnSpLocks noChangeShapeType="1"/>
            </p:cNvCxnSpPr>
            <p:nvPr/>
          </p:nvCxnSpPr>
          <p:spPr bwMode="auto">
            <a:xfrm rot="16200000" flipH="1">
              <a:off x="5176044" y="5436394"/>
              <a:ext cx="246063" cy="41275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7" name="TextBox 106"/>
            <p:cNvSpPr txBox="1"/>
            <p:nvPr/>
          </p:nvSpPr>
          <p:spPr>
            <a:xfrm>
              <a:off x="325438" y="3581400"/>
              <a:ext cx="2157412" cy="461963"/>
            </a:xfrm>
            <a:prstGeom prst="rect">
              <a:avLst/>
            </a:prstGeom>
            <a:solidFill>
              <a:schemeClr val="accent3"/>
            </a:solidFill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dirty="0">
                  <a:latin typeface="Palatino" pitchFamily="18" charset="0"/>
                </a:rPr>
                <a:t>Global Memory</a:t>
              </a:r>
            </a:p>
          </p:txBody>
        </p:sp>
        <p:sp>
          <p:nvSpPr>
            <p:cNvPr id="10320" name="TextBox 73"/>
            <p:cNvSpPr txBox="1">
              <a:spLocks noChangeArrowheads="1"/>
            </p:cNvSpPr>
            <p:nvPr/>
          </p:nvSpPr>
          <p:spPr bwMode="auto">
            <a:xfrm>
              <a:off x="1392238" y="4114800"/>
              <a:ext cx="457200" cy="4619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Palatino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Palatino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Palatino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Palatino"/>
                </a:defRPr>
              </a:lvl9pPr>
            </a:lstStyle>
            <a:p>
              <a:pPr eaLnBrk="1" hangingPunct="1"/>
              <a:r>
                <a:rPr lang="en-US"/>
                <a:t>in</a:t>
              </a:r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858838" y="4876800"/>
              <a:ext cx="2406650" cy="461963"/>
            </a:xfrm>
            <a:prstGeom prst="rect">
              <a:avLst/>
            </a:prstGeom>
            <a:solidFill>
              <a:schemeClr val="accent3"/>
            </a:solidFill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dirty="0">
                  <a:latin typeface="Palatino" pitchFamily="18" charset="0"/>
                </a:rPr>
                <a:t>On-chip Memory</a:t>
              </a:r>
            </a:p>
          </p:txBody>
        </p:sp>
        <p:sp>
          <p:nvSpPr>
            <p:cNvPr id="10322" name="Down Arrow 109"/>
            <p:cNvSpPr>
              <a:spLocks noChangeArrowheads="1"/>
            </p:cNvSpPr>
            <p:nvPr/>
          </p:nvSpPr>
          <p:spPr bwMode="auto">
            <a:xfrm>
              <a:off x="4287838" y="3505200"/>
              <a:ext cx="533400" cy="5334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bg1"/>
            </a:solidFill>
            <a:ln w="28575" algn="ctr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323" name="Slide Number Placeholder 83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fld id="{48A3758E-D1D8-4DEB-90EE-F1B2C0212217}" type="slidenum">
              <a:rPr lang="en-US" sz="1400" smtClean="0">
                <a:latin typeface="Times New Roman" pitchFamily="18" charset="0"/>
              </a:rPr>
              <a:pPr eaLnBrk="1" hangingPunct="1"/>
              <a:t>37</a:t>
            </a:fld>
            <a:endParaRPr lang="en-US" sz="140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1772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04-09-9780128119860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917" y="1404265"/>
            <a:ext cx="4221987" cy="411135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8CEA-9301-41AF-9DB8-EB5C7DB7B738}" type="slidenum">
              <a:rPr lang="en-IN" smtClean="0"/>
              <a:t>38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857249" y="2315906"/>
            <a:ext cx="459398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dirty="0"/>
              <a:t>For brevity:</a:t>
            </a:r>
          </a:p>
          <a:p>
            <a:r>
              <a:rPr lang="en-IN" i="1" dirty="0"/>
              <a:t>M</a:t>
            </a:r>
            <a:r>
              <a:rPr lang="en-IN" dirty="0"/>
              <a:t>[</a:t>
            </a:r>
            <a:r>
              <a:rPr lang="en-IN" i="1" dirty="0"/>
              <a:t>y</a:t>
            </a:r>
            <a:r>
              <a:rPr lang="en-IN" dirty="0"/>
              <a:t>*Width+ </a:t>
            </a:r>
            <a:r>
              <a:rPr lang="en-IN" i="1" dirty="0"/>
              <a:t>x</a:t>
            </a:r>
            <a:r>
              <a:rPr lang="en-IN" dirty="0"/>
              <a:t>], </a:t>
            </a:r>
            <a:r>
              <a:rPr lang="en-IN" i="1" dirty="0"/>
              <a:t>N</a:t>
            </a:r>
            <a:r>
              <a:rPr lang="en-IN" dirty="0"/>
              <a:t>[</a:t>
            </a:r>
            <a:r>
              <a:rPr lang="en-IN" i="1" dirty="0"/>
              <a:t>y</a:t>
            </a:r>
            <a:r>
              <a:rPr lang="en-IN" dirty="0"/>
              <a:t>*Width + </a:t>
            </a:r>
            <a:r>
              <a:rPr lang="en-IN" i="1" dirty="0"/>
              <a:t>x</a:t>
            </a:r>
            <a:r>
              <a:rPr lang="en-IN" dirty="0"/>
              <a:t>], </a:t>
            </a:r>
            <a:r>
              <a:rPr lang="en-IN" i="1" dirty="0"/>
              <a:t>P</a:t>
            </a:r>
            <a:r>
              <a:rPr lang="en-IN" dirty="0"/>
              <a:t>[y*Width+ </a:t>
            </a:r>
            <a:r>
              <a:rPr lang="en-IN" i="1" dirty="0"/>
              <a:t>x</a:t>
            </a:r>
            <a:r>
              <a:rPr lang="en-IN" dirty="0"/>
              <a:t>] </a:t>
            </a:r>
          </a:p>
          <a:p>
            <a:r>
              <a:rPr lang="en-IN" dirty="0"/>
              <a:t>as </a:t>
            </a:r>
          </a:p>
          <a:p>
            <a:r>
              <a:rPr lang="en-IN" sz="2400" i="1" dirty="0" err="1"/>
              <a:t>M</a:t>
            </a:r>
            <a:r>
              <a:rPr lang="en-IN" i="1" dirty="0" err="1"/>
              <a:t>y,x</a:t>
            </a:r>
            <a:r>
              <a:rPr lang="en-IN" dirty="0"/>
              <a:t>     </a:t>
            </a:r>
            <a:r>
              <a:rPr lang="en-IN" sz="2400" i="1" dirty="0" err="1"/>
              <a:t>N</a:t>
            </a:r>
            <a:r>
              <a:rPr lang="en-IN" i="1" dirty="0" err="1"/>
              <a:t>y,x</a:t>
            </a:r>
            <a:r>
              <a:rPr lang="en-IN" i="1" dirty="0"/>
              <a:t>    </a:t>
            </a:r>
            <a:r>
              <a:rPr lang="en-IN" sz="2400" i="1" dirty="0" err="1"/>
              <a:t>P</a:t>
            </a:r>
            <a:r>
              <a:rPr lang="en-IN" i="1" dirty="0" err="1"/>
              <a:t>y,x</a:t>
            </a:r>
            <a:r>
              <a:rPr lang="en-IN" dirty="0"/>
              <a:t>. 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67103" y="78702"/>
            <a:ext cx="78867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3600" dirty="0"/>
              <a:t>The</a:t>
            </a:r>
            <a:r>
              <a:rPr lang="en-IN" altLang="zh-CN" sz="3600" dirty="0"/>
              <a:t> small example</a:t>
            </a:r>
            <a:endParaRPr lang="en-US" sz="3600" dirty="0"/>
          </a:p>
        </p:txBody>
      </p:sp>
      <p:sp>
        <p:nvSpPr>
          <p:cNvPr id="3" name="矩形 2"/>
          <p:cNvSpPr/>
          <p:nvPr/>
        </p:nvSpPr>
        <p:spPr>
          <a:xfrm>
            <a:off x="857249" y="1299182"/>
            <a:ext cx="4572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000" dirty="0"/>
              <a:t>Assumes four 2× 2 blocks to compute the P matrix.</a:t>
            </a:r>
            <a:endParaRPr lang="zh-CN" altLang="en-US" sz="2000" dirty="0"/>
          </a:p>
        </p:txBody>
      </p:sp>
      <p:sp>
        <p:nvSpPr>
          <p:cNvPr id="4" name="矩形 3"/>
          <p:cNvSpPr/>
          <p:nvPr/>
        </p:nvSpPr>
        <p:spPr>
          <a:xfrm>
            <a:off x="826476" y="5628226"/>
            <a:ext cx="69635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LTStd-Roman"/>
              </a:rPr>
              <a:t>4 threads of block(0,0) compute for P</a:t>
            </a:r>
            <a:r>
              <a:rPr lang="en-US" altLang="zh-CN" sz="800" dirty="0">
                <a:latin typeface="TimesLTStd-Roman"/>
              </a:rPr>
              <a:t>0,0</a:t>
            </a:r>
            <a:r>
              <a:rPr lang="en-US" altLang="zh-CN" dirty="0">
                <a:latin typeface="TimesLTStd-Roman"/>
              </a:rPr>
              <a:t>, P</a:t>
            </a:r>
            <a:r>
              <a:rPr lang="en-US" altLang="zh-CN" sz="800" dirty="0">
                <a:latin typeface="TimesLTStd-Roman"/>
              </a:rPr>
              <a:t>0,1</a:t>
            </a:r>
            <a:r>
              <a:rPr lang="en-US" altLang="zh-CN" dirty="0">
                <a:latin typeface="TimesLTStd-Roman"/>
              </a:rPr>
              <a:t>, P</a:t>
            </a:r>
            <a:r>
              <a:rPr lang="en-US" altLang="zh-CN" sz="800" dirty="0">
                <a:latin typeface="TimesLTStd-Roman"/>
              </a:rPr>
              <a:t>1,0</a:t>
            </a:r>
            <a:r>
              <a:rPr lang="en-US" altLang="zh-CN" dirty="0">
                <a:latin typeface="TimesLTStd-Roman"/>
              </a:rPr>
              <a:t>, and P</a:t>
            </a:r>
            <a:r>
              <a:rPr lang="en-US" altLang="zh-CN" sz="800" dirty="0">
                <a:latin typeface="TimesLTStd-Roman"/>
              </a:rPr>
              <a:t>1,1</a:t>
            </a:r>
            <a:r>
              <a:rPr lang="en-US" altLang="zh-CN" dirty="0">
                <a:latin typeface="TimesLTStd-Roman"/>
              </a:rPr>
              <a:t>.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826475" y="5952053"/>
            <a:ext cx="69635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LTStd-Roman"/>
              </a:rPr>
              <a:t>Thread(0,0) reads </a:t>
            </a:r>
            <a:r>
              <a:rPr lang="en-US" altLang="zh-CN" dirty="0">
                <a:latin typeface="TimesLTStd-Italic"/>
              </a:rPr>
              <a:t>M</a:t>
            </a:r>
            <a:r>
              <a:rPr lang="en-US" altLang="zh-CN" sz="800" dirty="0">
                <a:latin typeface="TimesLTStd-Roman"/>
              </a:rPr>
              <a:t>0,0 </a:t>
            </a:r>
            <a:r>
              <a:rPr lang="en-US" altLang="zh-CN" dirty="0">
                <a:latin typeface="TimesLTStd-Roman"/>
              </a:rPr>
              <a:t>and </a:t>
            </a:r>
            <a:r>
              <a:rPr lang="en-US" altLang="zh-CN" dirty="0">
                <a:latin typeface="TimesLTStd-Italic"/>
              </a:rPr>
              <a:t>N</a:t>
            </a:r>
            <a:r>
              <a:rPr lang="en-US" altLang="zh-CN" sz="800" dirty="0">
                <a:latin typeface="TimesLTStd-Roman"/>
              </a:rPr>
              <a:t>0,0</a:t>
            </a:r>
            <a:r>
              <a:rPr lang="en-US" altLang="zh-CN" dirty="0">
                <a:latin typeface="TimesLTStd-Roman"/>
              </a:rPr>
              <a:t>, followed by </a:t>
            </a:r>
            <a:r>
              <a:rPr lang="en-US" altLang="zh-CN" dirty="0">
                <a:latin typeface="TimesLTStd-Italic"/>
              </a:rPr>
              <a:t>M</a:t>
            </a:r>
            <a:r>
              <a:rPr lang="en-US" altLang="zh-CN" sz="800" dirty="0">
                <a:latin typeface="TimesLTStd-Roman"/>
              </a:rPr>
              <a:t>0,1 </a:t>
            </a:r>
            <a:r>
              <a:rPr lang="en-US" altLang="zh-CN" dirty="0">
                <a:latin typeface="TimesLTStd-Roman"/>
              </a:rPr>
              <a:t>and </a:t>
            </a:r>
            <a:r>
              <a:rPr lang="en-US" altLang="zh-CN" dirty="0">
                <a:latin typeface="TimesLTStd-Italic"/>
              </a:rPr>
              <a:t>N</a:t>
            </a:r>
            <a:r>
              <a:rPr lang="en-US" altLang="zh-CN" sz="800" dirty="0">
                <a:latin typeface="TimesLTStd-Roman"/>
              </a:rPr>
              <a:t>1,0</a:t>
            </a:r>
            <a:r>
              <a:rPr lang="en-US" altLang="zh-CN" dirty="0">
                <a:latin typeface="TimesLTStd-Roman"/>
              </a:rPr>
              <a:t>,…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80546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04-10-9780128119860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858341"/>
            <a:ext cx="7772400" cy="256063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208570"/>
            <a:ext cx="2057400" cy="365125"/>
          </a:xfrm>
        </p:spPr>
        <p:txBody>
          <a:bodyPr/>
          <a:lstStyle/>
          <a:p>
            <a:fld id="{14A28CEA-9301-41AF-9DB8-EB5C7DB7B738}" type="slidenum">
              <a:rPr lang="en-IN" smtClean="0"/>
              <a:t>39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685800" y="4702575"/>
            <a:ext cx="806266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/>
              <a:t>每个</a:t>
            </a:r>
            <a:r>
              <a:rPr lang="en-IN" b="1" dirty="0"/>
              <a:t>M</a:t>
            </a:r>
            <a:r>
              <a:rPr lang="zh-CN" altLang="en-US" b="1" dirty="0"/>
              <a:t>和</a:t>
            </a:r>
            <a:r>
              <a:rPr lang="en-IN" b="1" dirty="0"/>
              <a:t>N</a:t>
            </a:r>
            <a:r>
              <a:rPr lang="zh-CN" altLang="en-US" b="1" dirty="0"/>
              <a:t>的元素都被读取了两次。  </a:t>
            </a:r>
          </a:p>
          <a:p>
            <a:r>
              <a:rPr lang="zh-CN" altLang="en-US" b="1" dirty="0"/>
              <a:t>全局内存流量的潜在减少量与所使用的块的维度成正比。</a:t>
            </a:r>
            <a:endParaRPr lang="en-US" altLang="zh-CN" b="1" dirty="0"/>
          </a:p>
          <a:p>
            <a:endParaRPr lang="en-IN" b="1" dirty="0"/>
          </a:p>
          <a:p>
            <a:r>
              <a:rPr lang="zh-CN" altLang="en-IN" b="1" dirty="0">
                <a:solidFill>
                  <a:srgbClr val="1D07BF"/>
                </a:solidFill>
              </a:rPr>
              <a:t>如果使用</a:t>
            </a:r>
            <a:r>
              <a:rPr lang="zh-CN" altLang="en-US" b="1" dirty="0">
                <a:solidFill>
                  <a:srgbClr val="1D07BF"/>
                </a:solidFill>
              </a:rPr>
              <a:t> </a:t>
            </a:r>
            <a:r>
              <a:rPr lang="en-IN" b="1" dirty="0">
                <a:solidFill>
                  <a:srgbClr val="1D07BF"/>
                </a:solidFill>
              </a:rPr>
              <a:t>16x16 blocks, </a:t>
            </a:r>
            <a:r>
              <a:rPr lang="zh-CN" altLang="en-IN" b="1" dirty="0">
                <a:solidFill>
                  <a:srgbClr val="1D07BF"/>
                </a:solidFill>
              </a:rPr>
              <a:t>数据</a:t>
            </a:r>
            <a:r>
              <a:rPr lang="zh-CN" altLang="en-US" b="1" dirty="0">
                <a:solidFill>
                  <a:srgbClr val="1D07BF"/>
                </a:solidFill>
              </a:rPr>
              <a:t>交通量减少到</a:t>
            </a:r>
            <a:r>
              <a:rPr lang="en-IN" b="1" dirty="0">
                <a:solidFill>
                  <a:srgbClr val="1D07BF"/>
                </a:solidFill>
              </a:rPr>
              <a:t>_____ ?</a:t>
            </a:r>
            <a:endParaRPr lang="en-IN" dirty="0">
              <a:solidFill>
                <a:srgbClr val="1D07BF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3600" dirty="0"/>
              <a:t>The</a:t>
            </a:r>
            <a:r>
              <a:rPr lang="en-IN" altLang="zh-CN" sz="3600" dirty="0"/>
              <a:t> small example</a:t>
            </a:r>
            <a:endParaRPr lang="en-US" sz="3600" dirty="0"/>
          </a:p>
        </p:txBody>
      </p:sp>
      <p:sp>
        <p:nvSpPr>
          <p:cNvPr id="3" name="文本框 2"/>
          <p:cNvSpPr txBox="1"/>
          <p:nvPr/>
        </p:nvSpPr>
        <p:spPr>
          <a:xfrm>
            <a:off x="615464" y="1489009"/>
            <a:ext cx="3130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Memory access of Block(0,0)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690965" y="5871071"/>
            <a:ext cx="630467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altLang="zh-CN" dirty="0">
                <a:solidFill>
                  <a:srgbClr val="1D07BF"/>
                </a:solidFill>
              </a:rPr>
              <a:t>Compute-to-global-memory-access Ratio </a:t>
            </a:r>
            <a:r>
              <a:rPr lang="en-US" altLang="zh-CN" dirty="0">
                <a:solidFill>
                  <a:srgbClr val="1D07BF"/>
                </a:solidFill>
              </a:rPr>
              <a:t>increased from 1 to 16, </a:t>
            </a:r>
          </a:p>
          <a:p>
            <a:r>
              <a:rPr lang="en-US" altLang="zh-CN" dirty="0">
                <a:solidFill>
                  <a:srgbClr val="1D07BF"/>
                </a:solidFill>
              </a:rPr>
              <a:t>peak performance approach 600GFLOPS. 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0995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003" y="1406943"/>
            <a:ext cx="7960336" cy="25286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8CEA-9301-41AF-9DB8-EB5C7DB7B738}" type="slidenum">
              <a:rPr lang="en-IN" smtClean="0"/>
              <a:t>4</a:t>
            </a:fld>
            <a:endParaRPr lang="en-IN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457200" y="274638"/>
            <a:ext cx="8686800" cy="10668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600" dirty="0"/>
              <a:t>Importance of Memory Access Efficiency</a:t>
            </a:r>
          </a:p>
        </p:txBody>
      </p:sp>
      <p:sp>
        <p:nvSpPr>
          <p:cNvPr id="3" name="矩形 2"/>
          <p:cNvSpPr/>
          <p:nvPr/>
        </p:nvSpPr>
        <p:spPr>
          <a:xfrm>
            <a:off x="457201" y="4481599"/>
            <a:ext cx="84142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altLang="zh-CN" dirty="0">
                <a:solidFill>
                  <a:srgbClr val="1D07BF"/>
                </a:solidFill>
              </a:rPr>
              <a:t>Compute-to-global-memory-access Ratio: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假设全局内存带宽为</a:t>
            </a:r>
            <a:r>
              <a:rPr lang="en-US" altLang="zh-CN" dirty="0"/>
              <a:t>1</a:t>
            </a:r>
            <a:r>
              <a:rPr lang="en-US" dirty="0"/>
              <a:t>TB/s，</a:t>
            </a:r>
            <a:r>
              <a:rPr lang="zh-CN" altLang="en-US" dirty="0"/>
              <a:t>每个单精度浮点值占用</a:t>
            </a:r>
            <a:r>
              <a:rPr lang="en-US" altLang="zh-CN" dirty="0"/>
              <a:t>4</a:t>
            </a:r>
            <a:r>
              <a:rPr lang="zh-CN" altLang="en-US" dirty="0"/>
              <a:t>字节，因此每秒最多只能加载</a:t>
            </a:r>
            <a:r>
              <a:rPr lang="en-US" altLang="zh-CN" dirty="0"/>
              <a:t>1000/4 = 250</a:t>
            </a:r>
            <a:r>
              <a:rPr lang="en-US" dirty="0"/>
              <a:t>G</a:t>
            </a:r>
            <a:r>
              <a:rPr lang="zh-CN" altLang="en-US" dirty="0"/>
              <a:t>单精度操作。</a:t>
            </a:r>
            <a:endParaRPr lang="en-IN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IN" dirty="0"/>
              <a:t>如果</a:t>
            </a:r>
            <a:r>
              <a:rPr lang="zh-CN" altLang="en-US" dirty="0"/>
              <a:t> </a:t>
            </a:r>
            <a:r>
              <a:rPr lang="en-IN" altLang="zh-CN" dirty="0"/>
              <a:t>Compute-to-global-memory-access ratio </a:t>
            </a:r>
            <a:r>
              <a:rPr lang="zh-CN" altLang="en-IN" dirty="0"/>
              <a:t>值</a:t>
            </a:r>
            <a:r>
              <a:rPr lang="zh-CN" altLang="en-US" dirty="0"/>
              <a:t>为</a:t>
            </a:r>
            <a:r>
              <a:rPr lang="en-IN" altLang="zh-CN" dirty="0"/>
              <a:t>1, </a:t>
            </a:r>
            <a:r>
              <a:rPr lang="zh-CN" altLang="en-US" dirty="0"/>
              <a:t>则最多只能达到</a:t>
            </a:r>
            <a:r>
              <a:rPr lang="en-US" altLang="zh-CN" dirty="0"/>
              <a:t>250</a:t>
            </a:r>
            <a:r>
              <a:rPr lang="en-US" dirty="0"/>
              <a:t>GFLOPS，</a:t>
            </a:r>
            <a:r>
              <a:rPr lang="zh-CN" altLang="en-US" dirty="0"/>
              <a:t>仅为设备计算能力（</a:t>
            </a:r>
            <a:r>
              <a:rPr lang="en-US" altLang="zh-CN" dirty="0"/>
              <a:t>12</a:t>
            </a:r>
            <a:r>
              <a:rPr lang="en-US" dirty="0"/>
              <a:t>TFLOPS</a:t>
            </a:r>
            <a:r>
              <a:rPr lang="zh-CN" altLang="en-US" dirty="0"/>
              <a:t>）的</a:t>
            </a:r>
            <a:r>
              <a:rPr lang="en-US" altLang="zh-CN" dirty="0"/>
              <a:t>2%</a:t>
            </a:r>
            <a:r>
              <a:rPr lang="zh-CN" altLang="en-US" dirty="0"/>
              <a:t>。</a:t>
            </a:r>
            <a:r>
              <a:rPr lang="en-IN" altLang="zh-CN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zh-CN" dirty="0"/>
              <a:t>Compute-to-global-memory-access ratio</a:t>
            </a:r>
            <a:r>
              <a:rPr lang="zh-CN" altLang="en-US" dirty="0"/>
              <a:t>需要提高到</a:t>
            </a:r>
            <a:r>
              <a:rPr lang="en-US" altLang="zh-CN" dirty="0"/>
              <a:t>48</a:t>
            </a:r>
            <a:r>
              <a:rPr lang="zh-CN" altLang="en-US" dirty="0"/>
              <a:t>或更高</a:t>
            </a:r>
            <a:r>
              <a:rPr lang="en-IN" altLang="zh-CN" dirty="0"/>
              <a:t>.</a:t>
            </a:r>
          </a:p>
        </p:txBody>
      </p:sp>
      <p:sp>
        <p:nvSpPr>
          <p:cNvPr id="4" name="矩形 3"/>
          <p:cNvSpPr/>
          <p:nvPr/>
        </p:nvSpPr>
        <p:spPr>
          <a:xfrm>
            <a:off x="2013438" y="2888308"/>
            <a:ext cx="3552092" cy="2153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8686ACB-5346-984D-B7FB-B427DEA5F8CE}"/>
              </a:ext>
            </a:extLst>
          </p:cNvPr>
          <p:cNvSpPr/>
          <p:nvPr/>
        </p:nvSpPr>
        <p:spPr>
          <a:xfrm>
            <a:off x="2030742" y="3871378"/>
            <a:ext cx="52671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image blurring kernel</a:t>
            </a:r>
            <a:r>
              <a:rPr lang="zh-CN" altLang="en-IN" dirty="0"/>
              <a:t>中</a:t>
            </a:r>
            <a:r>
              <a:rPr lang="zh-CN" altLang="en-US" dirty="0"/>
              <a:t>最耗时语句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852693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04-11-9780128119860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692696"/>
            <a:ext cx="6752005" cy="403244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8CEA-9301-41AF-9DB8-EB5C7DB7B738}" type="slidenum">
              <a:rPr lang="en-IN" smtClean="0"/>
              <a:t>40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611560" y="5229200"/>
            <a:ext cx="82089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/>
              <a:t>类比：</a:t>
            </a:r>
            <a:r>
              <a:rPr lang="en-IN" b="1" dirty="0"/>
              <a:t>Tiled algorithm are highly similar to carpooling arrangement</a:t>
            </a:r>
            <a:r>
              <a:rPr lang="en-IN" dirty="0"/>
              <a:t>.</a:t>
            </a:r>
          </a:p>
          <a:p>
            <a:pPr algn="ctr"/>
            <a:r>
              <a:rPr lang="en-IN" dirty="0"/>
              <a:t>With extra effort. </a:t>
            </a:r>
          </a:p>
        </p:txBody>
      </p:sp>
    </p:spTree>
    <p:extLst>
      <p:ext uri="{BB962C8B-B14F-4D97-AF65-F5344CB8AC3E}">
        <p14:creationId xmlns:p14="http://schemas.microsoft.com/office/powerpoint/2010/main" val="30160741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8CEA-9301-41AF-9DB8-EB5C7DB7B738}" type="slidenum">
              <a:rPr lang="en-IN" smtClean="0"/>
              <a:t>41</a:t>
            </a:fld>
            <a:endParaRPr lang="en-IN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022" y="1804233"/>
            <a:ext cx="7468699" cy="3499089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3600" dirty="0"/>
              <a:t>Carpooling requires synchronization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708462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04-13-9780128119860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836712"/>
            <a:ext cx="7109573" cy="367240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8CEA-9301-41AF-9DB8-EB5C7DB7B738}" type="slidenum">
              <a:rPr lang="en-IN" smtClean="0"/>
              <a:t>42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827584" y="5013176"/>
            <a:ext cx="73448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/>
              <a:t>瓦片算法需要线程之间的同步。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92450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04-14-9780128119860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822" y="1284573"/>
            <a:ext cx="4108648" cy="39875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8CEA-9301-41AF-9DB8-EB5C7DB7B738}" type="slidenum">
              <a:rPr lang="en-IN" smtClean="0"/>
              <a:t>43</a:t>
            </a:fld>
            <a:endParaRPr lang="en-IN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3600" dirty="0"/>
              <a:t>The</a:t>
            </a:r>
            <a:r>
              <a:rPr lang="en-IN" altLang="zh-CN" sz="3600" dirty="0"/>
              <a:t> small example</a:t>
            </a:r>
            <a:endParaRPr lang="en-US" sz="3600" dirty="0"/>
          </a:p>
        </p:txBody>
      </p:sp>
      <p:sp>
        <p:nvSpPr>
          <p:cNvPr id="3" name="矩形 2"/>
          <p:cNvSpPr/>
          <p:nvPr/>
        </p:nvSpPr>
        <p:spPr>
          <a:xfrm>
            <a:off x="826476" y="1557134"/>
            <a:ext cx="470388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1D07BF"/>
                </a:solidFill>
              </a:rPr>
              <a:t>将</a:t>
            </a:r>
            <a:r>
              <a:rPr lang="en-IN" altLang="zh-CN" dirty="0">
                <a:solidFill>
                  <a:srgbClr val="1D07BF"/>
                </a:solidFill>
              </a:rPr>
              <a:t>M</a:t>
            </a:r>
            <a:r>
              <a:rPr lang="zh-CN" altLang="en-US" dirty="0">
                <a:solidFill>
                  <a:srgbClr val="1D07BF"/>
                </a:solidFill>
              </a:rPr>
              <a:t>和</a:t>
            </a:r>
            <a:r>
              <a:rPr lang="en-IN" altLang="zh-CN" dirty="0">
                <a:solidFill>
                  <a:srgbClr val="1D07BF"/>
                </a:solidFill>
              </a:rPr>
              <a:t>N</a:t>
            </a:r>
            <a:r>
              <a:rPr lang="zh-CN" altLang="en-US" dirty="0">
                <a:solidFill>
                  <a:srgbClr val="1D07BF"/>
                </a:solidFill>
              </a:rPr>
              <a:t>划分为瓦片以利用快速但容量小的共享内存。  </a:t>
            </a:r>
          </a:p>
          <a:p>
            <a:r>
              <a:rPr lang="zh-CN" altLang="en-US" dirty="0">
                <a:solidFill>
                  <a:srgbClr val="1D07BF"/>
                </a:solidFill>
              </a:rPr>
              <a:t>在点积运算之前，所有线程协作，加载</a:t>
            </a:r>
            <a:r>
              <a:rPr lang="en-IN" altLang="zh-CN" dirty="0">
                <a:solidFill>
                  <a:srgbClr val="1D07BF"/>
                </a:solidFill>
              </a:rPr>
              <a:t>M</a:t>
            </a:r>
            <a:r>
              <a:rPr lang="zh-CN" altLang="en-US" dirty="0">
                <a:solidFill>
                  <a:srgbClr val="1D07BF"/>
                </a:solidFill>
              </a:rPr>
              <a:t>和</a:t>
            </a:r>
            <a:r>
              <a:rPr lang="en-IN" altLang="zh-CN" dirty="0">
                <a:solidFill>
                  <a:srgbClr val="1D07BF"/>
                </a:solidFill>
              </a:rPr>
              <a:t>N</a:t>
            </a:r>
            <a:r>
              <a:rPr lang="zh-CN" altLang="en-US" dirty="0">
                <a:solidFill>
                  <a:srgbClr val="1D07BF"/>
                </a:solidFill>
              </a:rPr>
              <a:t>的子集。</a:t>
            </a:r>
          </a:p>
        </p:txBody>
      </p:sp>
      <p:sp>
        <p:nvSpPr>
          <p:cNvPr id="4" name="矩形 3"/>
          <p:cNvSpPr/>
          <p:nvPr/>
        </p:nvSpPr>
        <p:spPr>
          <a:xfrm>
            <a:off x="826476" y="3423355"/>
            <a:ext cx="304448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将</a:t>
            </a:r>
            <a:r>
              <a:rPr lang="en-US" altLang="zh-CN" dirty="0"/>
              <a:t>M </a:t>
            </a:r>
            <a:r>
              <a:rPr lang="zh-CN" altLang="en-US" dirty="0"/>
              <a:t>和</a:t>
            </a:r>
            <a:r>
              <a:rPr lang="en-US" altLang="zh-CN" dirty="0"/>
              <a:t> N </a:t>
            </a:r>
            <a:r>
              <a:rPr lang="zh-CN" altLang="en-US" dirty="0"/>
              <a:t>划分为</a:t>
            </a:r>
            <a:r>
              <a:rPr lang="en-US" altLang="zh-CN" dirty="0"/>
              <a:t> 2 × 2 </a:t>
            </a:r>
            <a:r>
              <a:rPr lang="zh-CN" altLang="en-US" dirty="0"/>
              <a:t>瓦片</a:t>
            </a:r>
            <a:r>
              <a:rPr lang="en-US" altLang="zh-CN" dirty="0"/>
              <a:t>: </a:t>
            </a:r>
          </a:p>
          <a:p>
            <a:r>
              <a:rPr lang="zh-CN" altLang="en-US" dirty="0"/>
              <a:t>每积个线程执行的点乘运算现在分为多个阶段</a:t>
            </a:r>
            <a:r>
              <a:rPr lang="en-US" altLang="zh-CN" dirty="0">
                <a:solidFill>
                  <a:srgbClr val="1D07BF"/>
                </a:solidFill>
              </a:rPr>
              <a:t>phases</a:t>
            </a:r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861645" y="5352547"/>
            <a:ext cx="742070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每个</a:t>
            </a:r>
            <a:r>
              <a:rPr lang="en-US" altLang="zh-CN" dirty="0"/>
              <a:t>phase</a:t>
            </a:r>
            <a:r>
              <a:rPr lang="zh-CN" altLang="en-US" dirty="0"/>
              <a:t>中</a:t>
            </a:r>
            <a:r>
              <a:rPr lang="en-US" altLang="zh-CN" dirty="0"/>
              <a:t>, </a:t>
            </a:r>
            <a:r>
              <a:rPr lang="zh-CN" altLang="en-US" dirty="0"/>
              <a:t>一个块中的所有线程协作将</a:t>
            </a:r>
            <a:r>
              <a:rPr lang="en-US" altLang="zh-CN" dirty="0"/>
              <a:t>M</a:t>
            </a:r>
            <a:r>
              <a:rPr lang="zh-CN" altLang="en-US" dirty="0"/>
              <a:t>的一个瓦片和</a:t>
            </a:r>
            <a:r>
              <a:rPr lang="en-US" altLang="zh-CN" dirty="0"/>
              <a:t>N</a:t>
            </a:r>
            <a:r>
              <a:rPr lang="zh-CN" altLang="en-US" dirty="0"/>
              <a:t>的一个瓦片加载到共享内存中。  </a:t>
            </a:r>
          </a:p>
          <a:p>
            <a:r>
              <a:rPr lang="zh-CN" altLang="en-US" dirty="0"/>
              <a:t>线程块中的每个线程加载一个</a:t>
            </a:r>
            <a:r>
              <a:rPr lang="en-US" altLang="zh-CN" dirty="0"/>
              <a:t>M</a:t>
            </a:r>
            <a:r>
              <a:rPr lang="zh-CN" altLang="en-US" dirty="0"/>
              <a:t>元素和一个</a:t>
            </a:r>
            <a:r>
              <a:rPr lang="en-US" altLang="zh-CN" dirty="0"/>
              <a:t>N</a:t>
            </a:r>
            <a:r>
              <a:rPr lang="zh-CN" altLang="en-US" dirty="0"/>
              <a:t>元素。</a:t>
            </a:r>
            <a:endParaRPr lang="zh-CN" altLang="en-US" dirty="0">
              <a:solidFill>
                <a:srgbClr val="1D07B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551001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04-15-9780128119860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315" y="1761467"/>
            <a:ext cx="6233747" cy="376367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8CEA-9301-41AF-9DB8-EB5C7DB7B738}" type="slidenum">
              <a:rPr lang="en-IN" smtClean="0"/>
              <a:t>44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2006814" y="1365815"/>
            <a:ext cx="51303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Execution phases of a tiled matrix multiplication.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3600" dirty="0"/>
              <a:t>The</a:t>
            </a:r>
            <a:r>
              <a:rPr lang="en-IN" altLang="zh-CN" sz="3600" dirty="0"/>
              <a:t> small example</a:t>
            </a:r>
            <a:endParaRPr lang="en-US" sz="3600" dirty="0"/>
          </a:p>
        </p:txBody>
      </p:sp>
      <p:sp>
        <p:nvSpPr>
          <p:cNvPr id="3" name="矩形 2"/>
          <p:cNvSpPr/>
          <p:nvPr/>
        </p:nvSpPr>
        <p:spPr>
          <a:xfrm>
            <a:off x="897480" y="5525143"/>
            <a:ext cx="60044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用于存储</a:t>
            </a:r>
            <a:r>
              <a:rPr lang="en-US" dirty="0"/>
              <a:t>M</a:t>
            </a:r>
            <a:r>
              <a:rPr lang="zh-CN" altLang="en-US" dirty="0"/>
              <a:t>元素的共享内存数组定义为</a:t>
            </a:r>
            <a:r>
              <a:rPr lang="en-US" dirty="0" err="1"/>
              <a:t>Mds</a:t>
            </a:r>
            <a:r>
              <a:rPr lang="en-US" dirty="0"/>
              <a:t> 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897480" y="5895200"/>
            <a:ext cx="60044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共享内存中的每个值都被使用两次</a:t>
            </a:r>
            <a:r>
              <a:rPr lang="en-US" altLang="zh-CN" dirty="0"/>
              <a:t>; </a:t>
            </a:r>
            <a:r>
              <a:rPr lang="en-US" altLang="zh-CN" dirty="0">
                <a:latin typeface="TimesLTStd-Roman"/>
              </a:rPr>
              <a:t>e.g. M</a:t>
            </a:r>
            <a:r>
              <a:rPr lang="en-US" altLang="zh-CN" sz="800" dirty="0">
                <a:latin typeface="TimesLTStd-Roman"/>
              </a:rPr>
              <a:t>1,1 </a:t>
            </a:r>
            <a:endParaRPr lang="zh-CN" altLang="en-US" dirty="0"/>
          </a:p>
        </p:txBody>
      </p:sp>
      <p:sp>
        <p:nvSpPr>
          <p:cNvPr id="5" name="圆角矩形 4"/>
          <p:cNvSpPr/>
          <p:nvPr/>
        </p:nvSpPr>
        <p:spPr>
          <a:xfrm>
            <a:off x="6670051" y="5577908"/>
            <a:ext cx="1032011" cy="593864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locality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3008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Number Placeholder 3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fld id="{963E4636-9266-4B7A-87F1-22DDD0C7925F}" type="slidenum">
              <a:rPr lang="en-US" sz="1400" smtClean="0">
                <a:latin typeface="Times New Roman" pitchFamily="18" charset="0"/>
              </a:rPr>
              <a:pPr eaLnBrk="1" hangingPunct="1"/>
              <a:t>45</a:t>
            </a:fld>
            <a:endParaRPr lang="en-US" sz="1400">
              <a:latin typeface="Times New Roman" pitchFamily="18" charset="0"/>
            </a:endParaRPr>
          </a:p>
        </p:txBody>
      </p:sp>
      <p:sp>
        <p:nvSpPr>
          <p:cNvPr id="48131" name="Rectangle 4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83058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dirty="0"/>
              <a:t>Tiled Matrix Multiplication Kernel</a:t>
            </a:r>
          </a:p>
        </p:txBody>
      </p:sp>
      <p:sp>
        <p:nvSpPr>
          <p:cNvPr id="48132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685800" y="990600"/>
            <a:ext cx="7886700" cy="5638800"/>
          </a:xfrm>
          <a:noFill/>
          <a:ln>
            <a:solidFill>
              <a:schemeClr val="accent1"/>
            </a:solidFill>
          </a:ln>
        </p:spPr>
        <p:txBody>
          <a:bodyPr>
            <a:normAutofit fontScale="92500" lnSpcReduction="10000"/>
          </a:bodyPr>
          <a:lstStyle/>
          <a:p>
            <a:pPr marL="533400" indent="-533400" eaLnBrk="1" hangingPunct="1">
              <a:lnSpc>
                <a:spcPct val="80000"/>
              </a:lnSpc>
              <a:buFontTx/>
              <a:buNone/>
            </a:pPr>
            <a:r>
              <a:rPr lang="en-US" sz="1400" dirty="0">
                <a:latin typeface="Courier New"/>
                <a:cs typeface="Courier New"/>
              </a:rPr>
              <a:t>__global__ void </a:t>
            </a:r>
            <a:r>
              <a:rPr lang="en-US" sz="1400" dirty="0" err="1">
                <a:latin typeface="Courier New"/>
                <a:cs typeface="Courier New"/>
              </a:rPr>
              <a:t>MatrixMulKernel</a:t>
            </a:r>
            <a:r>
              <a:rPr lang="en-US" sz="1400" dirty="0">
                <a:latin typeface="Courier New"/>
                <a:cs typeface="Courier New"/>
              </a:rPr>
              <a:t>(float* M, float* N, float* P, </a:t>
            </a:r>
            <a:r>
              <a:rPr lang="en-US" sz="1400" dirty="0" err="1">
                <a:latin typeface="Courier New"/>
                <a:cs typeface="Courier New"/>
              </a:rPr>
              <a:t>int</a:t>
            </a:r>
            <a:r>
              <a:rPr lang="en-US" sz="1400" dirty="0">
                <a:latin typeface="Courier New"/>
                <a:cs typeface="Courier New"/>
              </a:rPr>
              <a:t> Width){</a:t>
            </a:r>
            <a:endParaRPr lang="en-US" sz="1400" dirty="0">
              <a:latin typeface="Courier New"/>
              <a:ea typeface="Times New Roman" pitchFamily="18" charset="0"/>
              <a:cs typeface="Courier New"/>
            </a:endParaRP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r>
              <a:rPr lang="en-US" sz="1400" dirty="0">
                <a:solidFill>
                  <a:srgbClr val="FF0000"/>
                </a:solidFill>
                <a:latin typeface="Courier New"/>
                <a:ea typeface="Times New Roman" pitchFamily="18" charset="0"/>
                <a:cs typeface="Courier New"/>
              </a:rPr>
              <a:t>1.  __shared__ </a:t>
            </a:r>
            <a:r>
              <a:rPr lang="en-US" sz="1400" dirty="0">
                <a:latin typeface="Courier New"/>
                <a:ea typeface="Times New Roman" pitchFamily="18" charset="0"/>
                <a:cs typeface="Courier New"/>
              </a:rPr>
              <a:t>float </a:t>
            </a:r>
            <a:r>
              <a:rPr lang="en-US" sz="1400" dirty="0" err="1">
                <a:latin typeface="Courier New"/>
                <a:ea typeface="Times New Roman" pitchFamily="18" charset="0"/>
                <a:cs typeface="Courier New"/>
              </a:rPr>
              <a:t>subTileM</a:t>
            </a:r>
            <a:r>
              <a:rPr lang="en-US" sz="1400" dirty="0">
                <a:latin typeface="Courier New"/>
                <a:ea typeface="Times New Roman" pitchFamily="18" charset="0"/>
                <a:cs typeface="Courier New"/>
              </a:rPr>
              <a:t>[TILE_WIDTH][TILE_WIDTH];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r>
              <a:rPr lang="en-US" sz="1400" dirty="0">
                <a:solidFill>
                  <a:srgbClr val="FF0000"/>
                </a:solidFill>
                <a:latin typeface="Courier New"/>
                <a:ea typeface="Times New Roman" pitchFamily="18" charset="0"/>
                <a:cs typeface="Courier New"/>
              </a:rPr>
              <a:t>2.  __shared__ </a:t>
            </a:r>
            <a:r>
              <a:rPr lang="en-US" sz="1400" dirty="0">
                <a:latin typeface="Courier New"/>
                <a:ea typeface="Times New Roman" pitchFamily="18" charset="0"/>
                <a:cs typeface="Courier New"/>
              </a:rPr>
              <a:t>float </a:t>
            </a:r>
            <a:r>
              <a:rPr lang="en-US" sz="1400" dirty="0" err="1">
                <a:latin typeface="Courier New"/>
                <a:ea typeface="Times New Roman" pitchFamily="18" charset="0"/>
                <a:cs typeface="Courier New"/>
              </a:rPr>
              <a:t>subTileN</a:t>
            </a:r>
            <a:r>
              <a:rPr lang="en-US" sz="1400" dirty="0">
                <a:latin typeface="Courier New"/>
                <a:ea typeface="Times New Roman" pitchFamily="18" charset="0"/>
                <a:cs typeface="Courier New"/>
              </a:rPr>
              <a:t>[TILE_WIDTH][TILE_WIDTH];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r>
              <a:rPr lang="en-US" sz="1400" dirty="0">
                <a:latin typeface="Courier New"/>
                <a:cs typeface="Courier New"/>
              </a:rPr>
              <a:t>3.  </a:t>
            </a:r>
            <a:r>
              <a:rPr lang="en-US" sz="1400" dirty="0" err="1">
                <a:latin typeface="Courier New"/>
                <a:cs typeface="Courier New"/>
              </a:rPr>
              <a:t>int</a:t>
            </a:r>
            <a:r>
              <a:rPr lang="en-US" sz="1400" dirty="0">
                <a:latin typeface="Courier New"/>
                <a:cs typeface="Courier New"/>
              </a:rPr>
              <a:t> </a:t>
            </a:r>
            <a:r>
              <a:rPr lang="en-US" sz="1400" dirty="0" err="1">
                <a:latin typeface="Courier New"/>
                <a:cs typeface="Courier New"/>
              </a:rPr>
              <a:t>bx</a:t>
            </a:r>
            <a:r>
              <a:rPr lang="en-US" sz="1400" dirty="0">
                <a:latin typeface="Courier New"/>
                <a:cs typeface="Courier New"/>
              </a:rPr>
              <a:t> = </a:t>
            </a:r>
            <a:r>
              <a:rPr lang="en-US" sz="1400" dirty="0" err="1">
                <a:latin typeface="Courier New"/>
                <a:cs typeface="Courier New"/>
              </a:rPr>
              <a:t>blockIdx.x</a:t>
            </a:r>
            <a:r>
              <a:rPr lang="en-US" sz="1400" dirty="0">
                <a:latin typeface="Courier New"/>
                <a:cs typeface="Courier New"/>
              </a:rPr>
              <a:t>;  </a:t>
            </a:r>
            <a:r>
              <a:rPr lang="en-US" sz="1400" dirty="0" err="1">
                <a:latin typeface="Courier New"/>
                <a:cs typeface="Courier New"/>
              </a:rPr>
              <a:t>int</a:t>
            </a:r>
            <a:r>
              <a:rPr lang="en-US" sz="1400" dirty="0">
                <a:latin typeface="Courier New"/>
                <a:cs typeface="Courier New"/>
              </a:rPr>
              <a:t> by = </a:t>
            </a:r>
            <a:r>
              <a:rPr lang="en-US" sz="1400" dirty="0" err="1">
                <a:latin typeface="Courier New"/>
                <a:cs typeface="Courier New"/>
              </a:rPr>
              <a:t>blockIdx.y</a:t>
            </a:r>
            <a:r>
              <a:rPr lang="en-US" sz="1400" dirty="0">
                <a:latin typeface="Courier New"/>
                <a:cs typeface="Courier New"/>
              </a:rPr>
              <a:t>;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r>
              <a:rPr lang="en-US" sz="1400" dirty="0">
                <a:latin typeface="Courier New"/>
                <a:cs typeface="Courier New"/>
              </a:rPr>
              <a:t>4.  </a:t>
            </a:r>
            <a:r>
              <a:rPr lang="en-US" sz="1400" dirty="0" err="1">
                <a:latin typeface="Courier New"/>
                <a:cs typeface="Courier New"/>
              </a:rPr>
              <a:t>int</a:t>
            </a:r>
            <a:r>
              <a:rPr lang="en-US" sz="1400" dirty="0">
                <a:latin typeface="Courier New"/>
                <a:cs typeface="Courier New"/>
              </a:rPr>
              <a:t> </a:t>
            </a:r>
            <a:r>
              <a:rPr lang="en-US" sz="1400" dirty="0" err="1">
                <a:latin typeface="Courier New"/>
                <a:cs typeface="Courier New"/>
              </a:rPr>
              <a:t>tx</a:t>
            </a:r>
            <a:r>
              <a:rPr lang="en-US" sz="1400" dirty="0">
                <a:latin typeface="Courier New"/>
                <a:cs typeface="Courier New"/>
              </a:rPr>
              <a:t> = </a:t>
            </a:r>
            <a:r>
              <a:rPr lang="en-US" sz="1400" dirty="0" err="1">
                <a:latin typeface="Courier New"/>
                <a:cs typeface="Courier New"/>
              </a:rPr>
              <a:t>threadIdx.x</a:t>
            </a:r>
            <a:r>
              <a:rPr lang="en-US" sz="1400" dirty="0">
                <a:latin typeface="Courier New"/>
                <a:cs typeface="Courier New"/>
              </a:rPr>
              <a:t>; </a:t>
            </a:r>
            <a:r>
              <a:rPr lang="en-US" sz="1400" dirty="0" err="1">
                <a:latin typeface="Courier New"/>
                <a:cs typeface="Courier New"/>
              </a:rPr>
              <a:t>int</a:t>
            </a:r>
            <a:r>
              <a:rPr lang="en-US" sz="1400" dirty="0">
                <a:latin typeface="Courier New"/>
                <a:cs typeface="Courier New"/>
              </a:rPr>
              <a:t> </a:t>
            </a:r>
            <a:r>
              <a:rPr lang="en-US" sz="1400" dirty="0" err="1">
                <a:latin typeface="Courier New"/>
                <a:cs typeface="Courier New"/>
              </a:rPr>
              <a:t>ty</a:t>
            </a:r>
            <a:r>
              <a:rPr lang="en-US" sz="1400" dirty="0">
                <a:latin typeface="Courier New"/>
                <a:cs typeface="Courier New"/>
              </a:rPr>
              <a:t> = </a:t>
            </a:r>
            <a:r>
              <a:rPr lang="en-US" sz="1400" dirty="0" err="1">
                <a:latin typeface="Courier New"/>
                <a:cs typeface="Courier New"/>
              </a:rPr>
              <a:t>threadIdx.y</a:t>
            </a:r>
            <a:r>
              <a:rPr lang="en-US" sz="1400" dirty="0">
                <a:latin typeface="Courier New"/>
                <a:cs typeface="Courier New"/>
              </a:rPr>
              <a:t>;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r>
              <a:rPr lang="en-US" sz="1400" dirty="0">
                <a:latin typeface="Courier New"/>
                <a:cs typeface="Courier New"/>
              </a:rPr>
              <a:t>    // Identify the row and column of the P element to work on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r>
              <a:rPr lang="en-US" sz="1400" b="1" dirty="0">
                <a:solidFill>
                  <a:srgbClr val="1D07BF"/>
                </a:solidFill>
                <a:latin typeface="Courier New"/>
                <a:cs typeface="Courier New"/>
              </a:rPr>
              <a:t>5.  </a:t>
            </a:r>
            <a:r>
              <a:rPr lang="en-US" sz="1400" b="1" dirty="0" err="1">
                <a:solidFill>
                  <a:srgbClr val="1D07BF"/>
                </a:solidFill>
                <a:latin typeface="Courier New"/>
                <a:cs typeface="Courier New"/>
              </a:rPr>
              <a:t>int</a:t>
            </a:r>
            <a:r>
              <a:rPr lang="en-US" sz="1400" b="1" dirty="0">
                <a:solidFill>
                  <a:srgbClr val="1D07BF"/>
                </a:solidFill>
                <a:latin typeface="Courier New"/>
                <a:cs typeface="Courier New"/>
              </a:rPr>
              <a:t> Row = by * TILE_WIDTH + </a:t>
            </a:r>
            <a:r>
              <a:rPr lang="en-US" sz="1400" b="1" dirty="0" err="1">
                <a:solidFill>
                  <a:srgbClr val="1D07BF"/>
                </a:solidFill>
                <a:latin typeface="Courier New"/>
                <a:cs typeface="Courier New"/>
              </a:rPr>
              <a:t>ty</a:t>
            </a:r>
            <a:r>
              <a:rPr lang="en-US" sz="1400" b="1" dirty="0">
                <a:solidFill>
                  <a:srgbClr val="1D07BF"/>
                </a:solidFill>
                <a:latin typeface="Courier New"/>
                <a:cs typeface="Courier New"/>
              </a:rPr>
              <a:t>;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r>
              <a:rPr lang="en-US" sz="1400" b="1" dirty="0">
                <a:solidFill>
                  <a:srgbClr val="1D07BF"/>
                </a:solidFill>
                <a:latin typeface="Courier New"/>
                <a:cs typeface="Courier New"/>
              </a:rPr>
              <a:t>6.  </a:t>
            </a:r>
            <a:r>
              <a:rPr lang="en-US" sz="1400" b="1" dirty="0" err="1">
                <a:solidFill>
                  <a:srgbClr val="1D07BF"/>
                </a:solidFill>
                <a:latin typeface="Courier New"/>
                <a:cs typeface="Courier New"/>
              </a:rPr>
              <a:t>int</a:t>
            </a:r>
            <a:r>
              <a:rPr lang="en-US" sz="1400" b="1" dirty="0">
                <a:solidFill>
                  <a:srgbClr val="1D07BF"/>
                </a:solidFill>
                <a:latin typeface="Courier New"/>
                <a:cs typeface="Courier New"/>
              </a:rPr>
              <a:t> Col = </a:t>
            </a:r>
            <a:r>
              <a:rPr lang="en-US" sz="1400" b="1" dirty="0" err="1">
                <a:solidFill>
                  <a:srgbClr val="1D07BF"/>
                </a:solidFill>
                <a:latin typeface="Courier New"/>
                <a:cs typeface="Courier New"/>
              </a:rPr>
              <a:t>bx</a:t>
            </a:r>
            <a:r>
              <a:rPr lang="en-US" sz="1400" b="1" dirty="0">
                <a:solidFill>
                  <a:srgbClr val="1D07BF"/>
                </a:solidFill>
                <a:latin typeface="Courier New"/>
                <a:cs typeface="Courier New"/>
              </a:rPr>
              <a:t> * TILE_WIDTH + </a:t>
            </a:r>
            <a:r>
              <a:rPr lang="en-US" sz="1400" b="1" dirty="0" err="1">
                <a:solidFill>
                  <a:srgbClr val="1D07BF"/>
                </a:solidFill>
                <a:latin typeface="Courier New"/>
                <a:cs typeface="Courier New"/>
              </a:rPr>
              <a:t>tx</a:t>
            </a:r>
            <a:r>
              <a:rPr lang="en-US" sz="1400" b="1" dirty="0">
                <a:solidFill>
                  <a:srgbClr val="1D07BF"/>
                </a:solidFill>
                <a:latin typeface="Courier New"/>
                <a:cs typeface="Courier New"/>
              </a:rPr>
              <a:t>;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r>
              <a:rPr lang="en-US" sz="1400" dirty="0">
                <a:latin typeface="Courier New"/>
                <a:cs typeface="Courier New"/>
              </a:rPr>
              <a:t>7.  float </a:t>
            </a:r>
            <a:r>
              <a:rPr lang="en-US" sz="1400" dirty="0" err="1">
                <a:latin typeface="Courier New"/>
                <a:cs typeface="Courier New"/>
              </a:rPr>
              <a:t>Pvalue</a:t>
            </a:r>
            <a:r>
              <a:rPr lang="en-US" sz="1400" dirty="0">
                <a:latin typeface="Courier New"/>
                <a:cs typeface="Courier New"/>
              </a:rPr>
              <a:t> = 0;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r>
              <a:rPr lang="en-US" sz="1400" dirty="0">
                <a:latin typeface="Courier New"/>
                <a:cs typeface="Courier New"/>
              </a:rPr>
              <a:t>    // Loop over the M and N tiles required to compute the P element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r>
              <a:rPr lang="en-US" sz="1400" dirty="0">
                <a:latin typeface="Courier New"/>
                <a:cs typeface="Courier New"/>
              </a:rPr>
              <a:t>8.  for (</a:t>
            </a:r>
            <a:r>
              <a:rPr lang="en-US" sz="1400" dirty="0" err="1">
                <a:latin typeface="Courier New"/>
                <a:cs typeface="Courier New"/>
              </a:rPr>
              <a:t>int</a:t>
            </a:r>
            <a:r>
              <a:rPr lang="en-US" sz="1400" dirty="0">
                <a:latin typeface="Courier New"/>
                <a:cs typeface="Courier New"/>
              </a:rPr>
              <a:t> m = 0; m &lt; Width/TILE_WIDTH; ++m) {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r>
              <a:rPr lang="en-US" sz="1400" dirty="0">
                <a:latin typeface="Courier New"/>
                <a:cs typeface="Courier New"/>
              </a:rPr>
              <a:t>       // Collaborative loading of M and N tiles into shared memory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r>
              <a:rPr lang="en-US" sz="1400" b="1" dirty="0">
                <a:solidFill>
                  <a:srgbClr val="1D07BF"/>
                </a:solidFill>
                <a:latin typeface="Courier New"/>
                <a:cs typeface="Courier New"/>
              </a:rPr>
              <a:t>9.	  </a:t>
            </a:r>
            <a:r>
              <a:rPr lang="en-US" sz="1400" b="1" dirty="0" err="1">
                <a:solidFill>
                  <a:srgbClr val="1D07BF"/>
                </a:solidFill>
                <a:latin typeface="Courier New"/>
                <a:cs typeface="Courier New"/>
              </a:rPr>
              <a:t>subTileM</a:t>
            </a:r>
            <a:r>
              <a:rPr lang="en-US" sz="1400" b="1" dirty="0">
                <a:solidFill>
                  <a:srgbClr val="1D07BF"/>
                </a:solidFill>
                <a:latin typeface="Courier New"/>
                <a:cs typeface="Courier New"/>
              </a:rPr>
              <a:t>[</a:t>
            </a:r>
            <a:r>
              <a:rPr lang="en-US" sz="1400" b="1" dirty="0" err="1">
                <a:solidFill>
                  <a:srgbClr val="1D07BF"/>
                </a:solidFill>
                <a:latin typeface="Courier New"/>
                <a:cs typeface="Courier New"/>
              </a:rPr>
              <a:t>ty</a:t>
            </a:r>
            <a:r>
              <a:rPr lang="en-US" sz="1400" b="1" dirty="0">
                <a:solidFill>
                  <a:srgbClr val="1D07BF"/>
                </a:solidFill>
                <a:latin typeface="Courier New"/>
                <a:cs typeface="Courier New"/>
              </a:rPr>
              <a:t>][</a:t>
            </a:r>
            <a:r>
              <a:rPr lang="en-US" sz="1400" b="1" dirty="0" err="1">
                <a:solidFill>
                  <a:srgbClr val="1D07BF"/>
                </a:solidFill>
                <a:latin typeface="Courier New"/>
                <a:cs typeface="Courier New"/>
              </a:rPr>
              <a:t>tx</a:t>
            </a:r>
            <a:r>
              <a:rPr lang="en-US" sz="1400" b="1" dirty="0">
                <a:solidFill>
                  <a:srgbClr val="1D07BF"/>
                </a:solidFill>
                <a:latin typeface="Courier New"/>
                <a:cs typeface="Courier New"/>
              </a:rPr>
              <a:t>] = M[Row*Width + m*</a:t>
            </a:r>
            <a:r>
              <a:rPr lang="en-US" sz="1400" b="1" dirty="0" err="1">
                <a:solidFill>
                  <a:srgbClr val="1D07BF"/>
                </a:solidFill>
                <a:latin typeface="Courier New"/>
                <a:cs typeface="Courier New"/>
              </a:rPr>
              <a:t>TILE_WIDTH+tx</a:t>
            </a:r>
            <a:r>
              <a:rPr lang="en-US" sz="1400" b="1" dirty="0">
                <a:solidFill>
                  <a:srgbClr val="1D07BF"/>
                </a:solidFill>
                <a:latin typeface="Courier New"/>
                <a:cs typeface="Courier New"/>
              </a:rPr>
              <a:t>];</a:t>
            </a:r>
          </a:p>
          <a:p>
            <a:pPr marL="533400" indent="-533400" eaLnBrk="1" hangingPunct="1">
              <a:lnSpc>
                <a:spcPct val="80000"/>
              </a:lnSpc>
              <a:buFontTx/>
              <a:buAutoNum type="arabicPeriod" startAt="10"/>
            </a:pPr>
            <a:r>
              <a:rPr lang="en-US" sz="1400" b="1" dirty="0">
                <a:solidFill>
                  <a:srgbClr val="1D07BF"/>
                </a:solidFill>
                <a:latin typeface="Courier New"/>
                <a:cs typeface="Courier New"/>
              </a:rPr>
              <a:t>  </a:t>
            </a:r>
            <a:r>
              <a:rPr lang="en-US" sz="1400" b="1" dirty="0" err="1">
                <a:solidFill>
                  <a:srgbClr val="1D07BF"/>
                </a:solidFill>
                <a:latin typeface="Courier New"/>
                <a:cs typeface="Courier New"/>
              </a:rPr>
              <a:t>subTileN</a:t>
            </a:r>
            <a:r>
              <a:rPr lang="en-US" sz="1400" b="1" dirty="0">
                <a:solidFill>
                  <a:srgbClr val="1D07BF"/>
                </a:solidFill>
                <a:latin typeface="Courier New"/>
                <a:cs typeface="Courier New"/>
              </a:rPr>
              <a:t>[</a:t>
            </a:r>
            <a:r>
              <a:rPr lang="en-US" sz="1400" b="1" dirty="0" err="1">
                <a:solidFill>
                  <a:srgbClr val="1D07BF"/>
                </a:solidFill>
                <a:latin typeface="Courier New"/>
                <a:cs typeface="Courier New"/>
              </a:rPr>
              <a:t>ty</a:t>
            </a:r>
            <a:r>
              <a:rPr lang="en-US" sz="1400" b="1" dirty="0">
                <a:solidFill>
                  <a:srgbClr val="1D07BF"/>
                </a:solidFill>
                <a:latin typeface="Courier New"/>
                <a:cs typeface="Courier New"/>
              </a:rPr>
              <a:t>][</a:t>
            </a:r>
            <a:r>
              <a:rPr lang="en-US" sz="1400" b="1" dirty="0" err="1">
                <a:solidFill>
                  <a:srgbClr val="1D07BF"/>
                </a:solidFill>
                <a:latin typeface="Courier New"/>
                <a:cs typeface="Courier New"/>
              </a:rPr>
              <a:t>tx</a:t>
            </a:r>
            <a:r>
              <a:rPr lang="en-US" sz="1400" b="1" dirty="0">
                <a:solidFill>
                  <a:srgbClr val="1D07BF"/>
                </a:solidFill>
                <a:latin typeface="Courier New"/>
                <a:cs typeface="Courier New"/>
              </a:rPr>
              <a:t>] = N[(m*</a:t>
            </a:r>
            <a:r>
              <a:rPr lang="en-US" sz="1400" b="1" dirty="0" err="1">
                <a:solidFill>
                  <a:srgbClr val="1D07BF"/>
                </a:solidFill>
                <a:latin typeface="Courier New"/>
                <a:cs typeface="Courier New"/>
              </a:rPr>
              <a:t>TILE_WIDTH+ty</a:t>
            </a:r>
            <a:r>
              <a:rPr lang="en-US" sz="1400" b="1" dirty="0">
                <a:solidFill>
                  <a:srgbClr val="1D07BF"/>
                </a:solidFill>
                <a:latin typeface="Courier New"/>
                <a:cs typeface="Courier New"/>
              </a:rPr>
              <a:t>)*</a:t>
            </a:r>
            <a:r>
              <a:rPr lang="en-US" sz="1400" b="1" dirty="0" err="1">
                <a:solidFill>
                  <a:srgbClr val="1D07BF"/>
                </a:solidFill>
                <a:latin typeface="Courier New"/>
                <a:cs typeface="Courier New"/>
              </a:rPr>
              <a:t>Width+Col</a:t>
            </a:r>
            <a:r>
              <a:rPr lang="en-US" sz="1400" b="1" dirty="0">
                <a:solidFill>
                  <a:srgbClr val="1D07BF"/>
                </a:solidFill>
                <a:latin typeface="Courier New"/>
                <a:cs typeface="Courier New"/>
              </a:rPr>
              <a:t>];</a:t>
            </a:r>
          </a:p>
          <a:p>
            <a:pPr marL="533400" indent="-533400" eaLnBrk="1" hangingPunct="1">
              <a:lnSpc>
                <a:spcPct val="80000"/>
              </a:lnSpc>
              <a:buFontTx/>
              <a:buAutoNum type="arabicPeriod" startAt="10"/>
            </a:pPr>
            <a:r>
              <a:rPr lang="en-US" sz="1400" dirty="0">
                <a:latin typeface="Courier New"/>
                <a:cs typeface="Courier New"/>
              </a:rPr>
              <a:t>  __</a:t>
            </a:r>
            <a:r>
              <a:rPr lang="en-US" sz="1400" dirty="0" err="1">
                <a:latin typeface="Courier New"/>
                <a:cs typeface="Courier New"/>
              </a:rPr>
              <a:t>syncthreads</a:t>
            </a:r>
            <a:r>
              <a:rPr lang="en-US" sz="1400" dirty="0">
                <a:latin typeface="Courier New"/>
                <a:cs typeface="Courier New"/>
              </a:rPr>
              <a:t>();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r>
              <a:rPr lang="en-US" sz="1400" dirty="0">
                <a:latin typeface="Courier New"/>
                <a:cs typeface="Courier New"/>
              </a:rPr>
              <a:t>12.    for (</a:t>
            </a:r>
            <a:r>
              <a:rPr lang="en-US" sz="1400" dirty="0" err="1">
                <a:latin typeface="Courier New"/>
                <a:cs typeface="Courier New"/>
              </a:rPr>
              <a:t>int</a:t>
            </a:r>
            <a:r>
              <a:rPr lang="en-US" sz="1400" dirty="0">
                <a:latin typeface="Courier New"/>
                <a:cs typeface="Courier New"/>
              </a:rPr>
              <a:t> k = 0; k &lt; TILE_WIDTH; ++k)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r>
              <a:rPr lang="en-US" sz="1400" dirty="0">
                <a:latin typeface="Courier New"/>
                <a:cs typeface="Courier New"/>
              </a:rPr>
              <a:t>13.		  </a:t>
            </a:r>
            <a:r>
              <a:rPr lang="en-US" sz="1400" dirty="0" err="1">
                <a:latin typeface="Courier New"/>
                <a:cs typeface="Courier New"/>
              </a:rPr>
              <a:t>Pvalue</a:t>
            </a:r>
            <a:r>
              <a:rPr lang="en-US" sz="1400" dirty="0">
                <a:latin typeface="Courier New"/>
                <a:cs typeface="Courier New"/>
              </a:rPr>
              <a:t> += </a:t>
            </a:r>
            <a:r>
              <a:rPr lang="en-US" sz="1400" dirty="0" err="1">
                <a:latin typeface="Courier New"/>
                <a:cs typeface="Courier New"/>
              </a:rPr>
              <a:t>subTileM</a:t>
            </a:r>
            <a:r>
              <a:rPr lang="en-US" sz="1400" dirty="0">
                <a:latin typeface="Courier New"/>
                <a:cs typeface="Courier New"/>
              </a:rPr>
              <a:t>[</a:t>
            </a:r>
            <a:r>
              <a:rPr lang="en-US" sz="1400" dirty="0" err="1">
                <a:latin typeface="Courier New"/>
                <a:cs typeface="Courier New"/>
              </a:rPr>
              <a:t>ty</a:t>
            </a:r>
            <a:r>
              <a:rPr lang="en-US" sz="1400" dirty="0">
                <a:latin typeface="Courier New"/>
                <a:cs typeface="Courier New"/>
              </a:rPr>
              <a:t>][k] * </a:t>
            </a:r>
            <a:r>
              <a:rPr lang="en-US" sz="1400" dirty="0" err="1">
                <a:latin typeface="Courier New"/>
                <a:cs typeface="Courier New"/>
              </a:rPr>
              <a:t>subTileN</a:t>
            </a:r>
            <a:r>
              <a:rPr lang="en-US" sz="1400" dirty="0">
                <a:latin typeface="Courier New"/>
                <a:cs typeface="Courier New"/>
              </a:rPr>
              <a:t>[k][</a:t>
            </a:r>
            <a:r>
              <a:rPr lang="en-US" sz="1400" dirty="0" err="1">
                <a:latin typeface="Courier New"/>
                <a:cs typeface="Courier New"/>
              </a:rPr>
              <a:t>tx</a:t>
            </a:r>
            <a:r>
              <a:rPr lang="en-US" sz="1400" dirty="0">
                <a:latin typeface="Courier New"/>
                <a:cs typeface="Courier New"/>
              </a:rPr>
              <a:t>];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r>
              <a:rPr lang="en-US" sz="1400" dirty="0">
                <a:latin typeface="Courier New"/>
                <a:cs typeface="Courier New"/>
              </a:rPr>
              <a:t>14. 	  __syncthreads();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r>
              <a:rPr lang="en-US" sz="1400" dirty="0">
                <a:latin typeface="Courier New"/>
                <a:cs typeface="Courier New"/>
              </a:rPr>
              <a:t>15. }	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r>
              <a:rPr lang="en-US" sz="1400" dirty="0">
                <a:latin typeface="Courier New"/>
                <a:cs typeface="Courier New"/>
              </a:rPr>
              <a:t>16. P[Row*</a:t>
            </a:r>
            <a:r>
              <a:rPr lang="en-US" sz="1400" dirty="0" err="1">
                <a:latin typeface="Courier New"/>
                <a:cs typeface="Courier New"/>
              </a:rPr>
              <a:t>Width+Col</a:t>
            </a:r>
            <a:r>
              <a:rPr lang="en-US" sz="1400" dirty="0">
                <a:latin typeface="Courier New"/>
                <a:cs typeface="Courier New"/>
              </a:rPr>
              <a:t>] = </a:t>
            </a:r>
            <a:r>
              <a:rPr lang="en-US" sz="1400" dirty="0" err="1">
                <a:latin typeface="Courier New"/>
                <a:cs typeface="Courier New"/>
              </a:rPr>
              <a:t>Pvalue</a:t>
            </a:r>
            <a:r>
              <a:rPr lang="en-US" sz="1400" dirty="0">
                <a:latin typeface="Courier New"/>
                <a:cs typeface="Courier New"/>
              </a:rPr>
              <a:t>;</a:t>
            </a:r>
          </a:p>
          <a:p>
            <a:pPr marL="533400" indent="-533400" eaLnBrk="1" hangingPunct="1">
              <a:lnSpc>
                <a:spcPct val="80000"/>
              </a:lnSpc>
              <a:buFontTx/>
              <a:buNone/>
            </a:pPr>
            <a:r>
              <a:rPr lang="en-US" sz="14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55984001"/>
      </p:ext>
    </p:extLst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3028950" y="6356351"/>
            <a:ext cx="3086100" cy="365125"/>
          </a:xfr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63948642-E62B-4EAB-9A33-A69FDF2A78DC}" type="slidenum">
              <a:rPr lang="en-US" sz="1400" smtClean="0">
                <a:solidFill>
                  <a:srgbClr val="000000"/>
                </a:solidFill>
              </a:rPr>
              <a:pPr eaLnBrk="1" hangingPunct="1"/>
              <a:t>46</a:t>
            </a:fld>
            <a:endParaRPr lang="en-US" sz="1400">
              <a:solidFill>
                <a:srgbClr val="000000"/>
              </a:solidFill>
            </a:endParaRPr>
          </a:p>
        </p:txBody>
      </p:sp>
      <p:grpSp>
        <p:nvGrpSpPr>
          <p:cNvPr id="25603" name="Group 2"/>
          <p:cNvGrpSpPr>
            <a:grpSpLocks/>
          </p:cNvGrpSpPr>
          <p:nvPr/>
        </p:nvGrpSpPr>
        <p:grpSpPr bwMode="auto">
          <a:xfrm>
            <a:off x="2209800" y="228600"/>
            <a:ext cx="6934200" cy="6483350"/>
            <a:chOff x="1392" y="144"/>
            <a:chExt cx="4368" cy="4084"/>
          </a:xfrm>
        </p:grpSpPr>
        <p:sp>
          <p:nvSpPr>
            <p:cNvPr id="25623" name="Text Box 3"/>
            <p:cNvSpPr txBox="1">
              <a:spLocks noChangeArrowheads="1"/>
            </p:cNvSpPr>
            <p:nvPr/>
          </p:nvSpPr>
          <p:spPr bwMode="auto">
            <a:xfrm>
              <a:off x="2544" y="2562"/>
              <a:ext cx="1536" cy="1566"/>
            </a:xfrm>
            <a:prstGeom prst="rect">
              <a:avLst/>
            </a:prstGeom>
            <a:solidFill>
              <a:srgbClr val="99FF66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r>
                <a:rPr lang="en-US" sz="2000" b="1" dirty="0">
                  <a:solidFill>
                    <a:srgbClr val="1D07BF"/>
                  </a:solidFill>
                  <a:latin typeface="Arial" pitchFamily="34" charset="0"/>
                </a:rPr>
                <a:t>M</a:t>
              </a:r>
              <a:endParaRPr lang="en-US" sz="2000" dirty="0">
                <a:solidFill>
                  <a:srgbClr val="1D07BF"/>
                </a:solidFill>
                <a:latin typeface="Arial" pitchFamily="34" charset="0"/>
              </a:endParaRPr>
            </a:p>
          </p:txBody>
        </p:sp>
        <p:sp>
          <p:nvSpPr>
            <p:cNvPr id="25624" name="Text Box 4"/>
            <p:cNvSpPr txBox="1">
              <a:spLocks noChangeArrowheads="1"/>
            </p:cNvSpPr>
            <p:nvPr/>
          </p:nvSpPr>
          <p:spPr bwMode="auto">
            <a:xfrm>
              <a:off x="3072" y="3120"/>
              <a:ext cx="517" cy="501"/>
            </a:xfrm>
            <a:prstGeom prst="rect">
              <a:avLst/>
            </a:prstGeom>
            <a:solidFill>
              <a:srgbClr val="FF66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800">
                <a:latin typeface="Arial" pitchFamily="34" charset="0"/>
              </a:endParaRPr>
            </a:p>
          </p:txBody>
        </p:sp>
        <p:sp>
          <p:nvSpPr>
            <p:cNvPr id="25625" name="Text Box 5"/>
            <p:cNvSpPr txBox="1">
              <a:spLocks noChangeArrowheads="1"/>
            </p:cNvSpPr>
            <p:nvPr/>
          </p:nvSpPr>
          <p:spPr bwMode="auto">
            <a:xfrm>
              <a:off x="4128" y="1008"/>
              <a:ext cx="1632" cy="1536"/>
            </a:xfrm>
            <a:prstGeom prst="rect">
              <a:avLst/>
            </a:prstGeom>
            <a:solidFill>
              <a:srgbClr val="99FF66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r>
                <a:rPr lang="en-US" sz="2000" b="1" dirty="0">
                  <a:solidFill>
                    <a:srgbClr val="1D07BF"/>
                  </a:solidFill>
                  <a:latin typeface="Arial" pitchFamily="34" charset="0"/>
                </a:rPr>
                <a:t>N</a:t>
              </a:r>
              <a:endParaRPr lang="en-US" sz="2000" dirty="0">
                <a:solidFill>
                  <a:srgbClr val="1D07BF"/>
                </a:solidFill>
                <a:latin typeface="Arial" pitchFamily="34" charset="0"/>
              </a:endParaRPr>
            </a:p>
          </p:txBody>
        </p:sp>
        <p:sp>
          <p:nvSpPr>
            <p:cNvPr id="25626" name="Text Box 6"/>
            <p:cNvSpPr txBox="1">
              <a:spLocks noChangeArrowheads="1"/>
            </p:cNvSpPr>
            <p:nvPr/>
          </p:nvSpPr>
          <p:spPr bwMode="auto">
            <a:xfrm>
              <a:off x="4656" y="1536"/>
              <a:ext cx="513" cy="555"/>
            </a:xfrm>
            <a:prstGeom prst="rect">
              <a:avLst/>
            </a:prstGeom>
            <a:solidFill>
              <a:srgbClr val="FF66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800">
                <a:latin typeface="Arial" pitchFamily="34" charset="0"/>
              </a:endParaRPr>
            </a:p>
          </p:txBody>
        </p:sp>
        <p:sp>
          <p:nvSpPr>
            <p:cNvPr id="25627" name="Text Box 7"/>
            <p:cNvSpPr txBox="1">
              <a:spLocks noChangeArrowheads="1"/>
            </p:cNvSpPr>
            <p:nvPr/>
          </p:nvSpPr>
          <p:spPr bwMode="auto">
            <a:xfrm>
              <a:off x="4128" y="2565"/>
              <a:ext cx="1632" cy="1563"/>
            </a:xfrm>
            <a:prstGeom prst="rect">
              <a:avLst/>
            </a:prstGeom>
            <a:solidFill>
              <a:srgbClr val="99FF66"/>
            </a:solidFill>
            <a:ln w="9525" algn="ctr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r>
                <a:rPr lang="en-US" sz="2000" b="1" dirty="0">
                  <a:solidFill>
                    <a:srgbClr val="1D07BF"/>
                  </a:solidFill>
                  <a:latin typeface="Arial" pitchFamily="34" charset="0"/>
                </a:rPr>
                <a:t>P</a:t>
              </a:r>
              <a:endParaRPr lang="en-US" sz="2000" dirty="0">
                <a:solidFill>
                  <a:srgbClr val="1D07BF"/>
                </a:solidFill>
                <a:latin typeface="Arial" pitchFamily="34" charset="0"/>
              </a:endParaRPr>
            </a:p>
          </p:txBody>
        </p:sp>
        <p:sp>
          <p:nvSpPr>
            <p:cNvPr id="25628" name="Text Box 8"/>
            <p:cNvSpPr txBox="1">
              <a:spLocks noChangeArrowheads="1"/>
            </p:cNvSpPr>
            <p:nvPr/>
          </p:nvSpPr>
          <p:spPr bwMode="auto">
            <a:xfrm>
              <a:off x="4650" y="3103"/>
              <a:ext cx="519" cy="518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800" dirty="0">
                <a:latin typeface="Arial" pitchFamily="34" charset="0"/>
              </a:endParaRPr>
            </a:p>
          </p:txBody>
        </p:sp>
        <p:sp>
          <p:nvSpPr>
            <p:cNvPr id="25629" name="Line 9"/>
            <p:cNvSpPr>
              <a:spLocks noChangeShapeType="1"/>
            </p:cNvSpPr>
            <p:nvPr/>
          </p:nvSpPr>
          <p:spPr bwMode="auto">
            <a:xfrm>
              <a:off x="4650" y="2520"/>
              <a:ext cx="0" cy="577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30" name="Line 10"/>
            <p:cNvSpPr>
              <a:spLocks noChangeShapeType="1"/>
            </p:cNvSpPr>
            <p:nvPr/>
          </p:nvSpPr>
          <p:spPr bwMode="auto">
            <a:xfrm>
              <a:off x="5165" y="2526"/>
              <a:ext cx="0" cy="576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31" name="Line 11"/>
            <p:cNvSpPr>
              <a:spLocks noChangeShapeType="1"/>
            </p:cNvSpPr>
            <p:nvPr/>
          </p:nvSpPr>
          <p:spPr bwMode="auto">
            <a:xfrm>
              <a:off x="4062" y="3108"/>
              <a:ext cx="588" cy="0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32" name="Line 12"/>
            <p:cNvSpPr>
              <a:spLocks noChangeShapeType="1"/>
            </p:cNvSpPr>
            <p:nvPr/>
          </p:nvSpPr>
          <p:spPr bwMode="auto">
            <a:xfrm>
              <a:off x="4062" y="3617"/>
              <a:ext cx="588" cy="1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33" name="Line 13"/>
            <p:cNvSpPr>
              <a:spLocks noChangeShapeType="1"/>
            </p:cNvSpPr>
            <p:nvPr/>
          </p:nvSpPr>
          <p:spPr bwMode="auto">
            <a:xfrm>
              <a:off x="4968" y="2506"/>
              <a:ext cx="1" cy="985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34" name="Line 14"/>
            <p:cNvSpPr>
              <a:spLocks noChangeShapeType="1"/>
            </p:cNvSpPr>
            <p:nvPr/>
          </p:nvSpPr>
          <p:spPr bwMode="auto">
            <a:xfrm>
              <a:off x="4934" y="2503"/>
              <a:ext cx="0" cy="983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35" name="Line 15"/>
            <p:cNvSpPr>
              <a:spLocks noChangeShapeType="1"/>
            </p:cNvSpPr>
            <p:nvPr/>
          </p:nvSpPr>
          <p:spPr bwMode="auto">
            <a:xfrm flipH="1">
              <a:off x="3539" y="3099"/>
              <a:ext cx="0" cy="518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36" name="Line 16"/>
            <p:cNvSpPr>
              <a:spLocks noChangeShapeType="1"/>
            </p:cNvSpPr>
            <p:nvPr/>
          </p:nvSpPr>
          <p:spPr bwMode="auto">
            <a:xfrm flipV="1">
              <a:off x="4650" y="1980"/>
              <a:ext cx="515" cy="1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37" name="Line 17"/>
            <p:cNvSpPr>
              <a:spLocks noChangeShapeType="1"/>
            </p:cNvSpPr>
            <p:nvPr/>
          </p:nvSpPr>
          <p:spPr bwMode="auto">
            <a:xfrm>
              <a:off x="5616" y="2559"/>
              <a:ext cx="3" cy="1601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38" name="Line 18"/>
            <p:cNvSpPr>
              <a:spLocks noChangeShapeType="1"/>
            </p:cNvSpPr>
            <p:nvPr/>
          </p:nvSpPr>
          <p:spPr bwMode="auto">
            <a:xfrm rot="-5400000" flipH="1" flipV="1">
              <a:off x="4920" y="3240"/>
              <a:ext cx="0" cy="1680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39" name="Line 19"/>
            <p:cNvSpPr>
              <a:spLocks noChangeShapeType="1"/>
            </p:cNvSpPr>
            <p:nvPr/>
          </p:nvSpPr>
          <p:spPr bwMode="auto">
            <a:xfrm>
              <a:off x="5240" y="3101"/>
              <a:ext cx="4" cy="51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40" name="Line 20"/>
            <p:cNvSpPr>
              <a:spLocks noChangeShapeType="1"/>
            </p:cNvSpPr>
            <p:nvPr/>
          </p:nvSpPr>
          <p:spPr bwMode="auto">
            <a:xfrm rot="-5400000">
              <a:off x="4904" y="3440"/>
              <a:ext cx="4" cy="519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41" name="Text Box 21"/>
            <p:cNvSpPr txBox="1">
              <a:spLocks noChangeArrowheads="1"/>
            </p:cNvSpPr>
            <p:nvPr/>
          </p:nvSpPr>
          <p:spPr bwMode="auto">
            <a:xfrm>
              <a:off x="4671" y="3746"/>
              <a:ext cx="469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TILE_WIDTH</a:t>
              </a:r>
            </a:p>
          </p:txBody>
        </p:sp>
        <p:sp>
          <p:nvSpPr>
            <p:cNvPr id="25642" name="Text Box 22"/>
            <p:cNvSpPr txBox="1">
              <a:spLocks noChangeArrowheads="1"/>
            </p:cNvSpPr>
            <p:nvPr/>
          </p:nvSpPr>
          <p:spPr bwMode="auto">
            <a:xfrm>
              <a:off x="4807" y="3950"/>
              <a:ext cx="198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Width</a:t>
              </a:r>
              <a:endParaRPr lang="en-US" sz="1800" dirty="0">
                <a:solidFill>
                  <a:srgbClr val="1D07BF"/>
                </a:solidFill>
                <a:latin typeface="Arial" pitchFamily="34" charset="0"/>
              </a:endParaRPr>
            </a:p>
          </p:txBody>
        </p:sp>
        <p:sp>
          <p:nvSpPr>
            <p:cNvPr id="25643" name="Text Box 23"/>
            <p:cNvSpPr txBox="1">
              <a:spLocks noChangeArrowheads="1"/>
            </p:cNvSpPr>
            <p:nvPr/>
          </p:nvSpPr>
          <p:spPr bwMode="auto">
            <a:xfrm>
              <a:off x="3440" y="3957"/>
              <a:ext cx="198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Width</a:t>
              </a:r>
              <a:endParaRPr lang="en-US" sz="900" b="1" dirty="0">
                <a:solidFill>
                  <a:srgbClr val="1D07BF"/>
                </a:solidFill>
                <a:latin typeface="Arial" pitchFamily="34" charset="0"/>
              </a:endParaRPr>
            </a:p>
          </p:txBody>
        </p:sp>
        <p:sp>
          <p:nvSpPr>
            <p:cNvPr id="25644" name="Line 24"/>
            <p:cNvSpPr>
              <a:spLocks noChangeShapeType="1"/>
            </p:cNvSpPr>
            <p:nvPr/>
          </p:nvSpPr>
          <p:spPr bwMode="auto">
            <a:xfrm rot="-5400000">
              <a:off x="3330" y="3438"/>
              <a:ext cx="4" cy="519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45" name="Text Box 25"/>
            <p:cNvSpPr txBox="1">
              <a:spLocks noChangeArrowheads="1"/>
            </p:cNvSpPr>
            <p:nvPr/>
          </p:nvSpPr>
          <p:spPr bwMode="auto">
            <a:xfrm>
              <a:off x="3100" y="3744"/>
              <a:ext cx="469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TILE_WIDTH</a:t>
              </a:r>
              <a:endParaRPr lang="en-US" sz="900" b="1" dirty="0">
                <a:solidFill>
                  <a:srgbClr val="1D07BF"/>
                </a:solidFill>
                <a:latin typeface="Arial" pitchFamily="34" charset="0"/>
              </a:endParaRPr>
            </a:p>
          </p:txBody>
        </p:sp>
        <p:sp>
          <p:nvSpPr>
            <p:cNvPr id="25646" name="Line 26"/>
            <p:cNvSpPr>
              <a:spLocks noChangeShapeType="1"/>
            </p:cNvSpPr>
            <p:nvPr/>
          </p:nvSpPr>
          <p:spPr bwMode="auto">
            <a:xfrm rot="-5400000">
              <a:off x="2801" y="3439"/>
              <a:ext cx="4" cy="51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47" name="Text Box 27"/>
            <p:cNvSpPr txBox="1">
              <a:spLocks noChangeArrowheads="1"/>
            </p:cNvSpPr>
            <p:nvPr/>
          </p:nvSpPr>
          <p:spPr bwMode="auto">
            <a:xfrm>
              <a:off x="2572" y="3744"/>
              <a:ext cx="469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TILE_WIDTH</a:t>
              </a:r>
              <a:endParaRPr lang="en-US" sz="900" b="1" dirty="0">
                <a:solidFill>
                  <a:srgbClr val="1D07BF"/>
                </a:solidFill>
                <a:latin typeface="Arial" pitchFamily="34" charset="0"/>
              </a:endParaRPr>
            </a:p>
          </p:txBody>
        </p:sp>
        <p:sp>
          <p:nvSpPr>
            <p:cNvPr id="25648" name="Line 28"/>
            <p:cNvSpPr>
              <a:spLocks noChangeShapeType="1"/>
            </p:cNvSpPr>
            <p:nvPr/>
          </p:nvSpPr>
          <p:spPr bwMode="auto">
            <a:xfrm>
              <a:off x="5198" y="1563"/>
              <a:ext cx="4" cy="51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49" name="Line 29"/>
            <p:cNvSpPr>
              <a:spLocks noChangeShapeType="1"/>
            </p:cNvSpPr>
            <p:nvPr/>
          </p:nvSpPr>
          <p:spPr bwMode="auto">
            <a:xfrm>
              <a:off x="5195" y="1033"/>
              <a:ext cx="4" cy="519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50" name="Text Box 30"/>
            <p:cNvSpPr txBox="1">
              <a:spLocks noChangeArrowheads="1"/>
            </p:cNvSpPr>
            <p:nvPr/>
          </p:nvSpPr>
          <p:spPr bwMode="auto">
            <a:xfrm>
              <a:off x="4934" y="3491"/>
              <a:ext cx="35" cy="34"/>
            </a:xfrm>
            <a:prstGeom prst="rect">
              <a:avLst/>
            </a:prstGeom>
            <a:solidFill>
              <a:srgbClr val="FF66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9144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200"/>
            </a:p>
            <a:p>
              <a:pPr eaLnBrk="1" hangingPunct="1"/>
              <a:endParaRPr lang="en-US" sz="1200"/>
            </a:p>
            <a:p>
              <a:pPr eaLnBrk="1" hangingPunct="1"/>
              <a:endParaRPr lang="en-US" sz="1800">
                <a:latin typeface="Arial" pitchFamily="34" charset="0"/>
              </a:endParaRPr>
            </a:p>
          </p:txBody>
        </p:sp>
        <p:sp>
          <p:nvSpPr>
            <p:cNvPr id="25651" name="Line 31"/>
            <p:cNvSpPr>
              <a:spLocks noChangeShapeType="1"/>
            </p:cNvSpPr>
            <p:nvPr/>
          </p:nvSpPr>
          <p:spPr bwMode="auto">
            <a:xfrm>
              <a:off x="4054" y="3491"/>
              <a:ext cx="869" cy="0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52" name="Line 32"/>
            <p:cNvSpPr>
              <a:spLocks noChangeShapeType="1"/>
            </p:cNvSpPr>
            <p:nvPr/>
          </p:nvSpPr>
          <p:spPr bwMode="auto">
            <a:xfrm>
              <a:off x="4054" y="3525"/>
              <a:ext cx="869" cy="0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53" name="Line 33"/>
            <p:cNvSpPr>
              <a:spLocks noChangeShapeType="1"/>
            </p:cNvSpPr>
            <p:nvPr/>
          </p:nvSpPr>
          <p:spPr bwMode="auto">
            <a:xfrm rot="-5400000">
              <a:off x="3307" y="3314"/>
              <a:ext cx="3" cy="1529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54" name="Line 34"/>
            <p:cNvSpPr>
              <a:spLocks noChangeShapeType="1"/>
            </p:cNvSpPr>
            <p:nvPr/>
          </p:nvSpPr>
          <p:spPr bwMode="auto">
            <a:xfrm rot="10800000" flipH="1">
              <a:off x="5614" y="1008"/>
              <a:ext cx="2" cy="1520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55" name="Rectangle 35"/>
            <p:cNvSpPr>
              <a:spLocks noChangeArrowheads="1"/>
            </p:cNvSpPr>
            <p:nvPr/>
          </p:nvSpPr>
          <p:spPr bwMode="auto">
            <a:xfrm>
              <a:off x="2574" y="3742"/>
              <a:ext cx="115" cy="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56" name="Rectangle 36"/>
            <p:cNvSpPr>
              <a:spLocks noChangeArrowheads="1"/>
            </p:cNvSpPr>
            <p:nvPr/>
          </p:nvSpPr>
          <p:spPr bwMode="auto">
            <a:xfrm>
              <a:off x="4015" y="3107"/>
              <a:ext cx="115" cy="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57" name="Rectangle 37"/>
            <p:cNvSpPr>
              <a:spLocks noChangeArrowheads="1"/>
            </p:cNvSpPr>
            <p:nvPr/>
          </p:nvSpPr>
          <p:spPr bwMode="auto">
            <a:xfrm>
              <a:off x="5129" y="1348"/>
              <a:ext cx="115" cy="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58" name="Line 38"/>
            <p:cNvSpPr>
              <a:spLocks noChangeShapeType="1"/>
            </p:cNvSpPr>
            <p:nvPr/>
          </p:nvSpPr>
          <p:spPr bwMode="auto">
            <a:xfrm>
              <a:off x="4648" y="972"/>
              <a:ext cx="518" cy="0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 type="non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59" name="Line 39"/>
            <p:cNvSpPr>
              <a:spLocks noChangeShapeType="1"/>
            </p:cNvSpPr>
            <p:nvPr/>
          </p:nvSpPr>
          <p:spPr bwMode="auto">
            <a:xfrm>
              <a:off x="4107" y="535"/>
              <a:ext cx="1601" cy="0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 type="non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60" name="Text Box 40"/>
            <p:cNvSpPr txBox="1">
              <a:spLocks noChangeArrowheads="1"/>
            </p:cNvSpPr>
            <p:nvPr/>
          </p:nvSpPr>
          <p:spPr bwMode="auto">
            <a:xfrm>
              <a:off x="4752" y="144"/>
              <a:ext cx="265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b="1">
                  <a:solidFill>
                    <a:srgbClr val="FFCC00"/>
                  </a:solidFill>
                  <a:latin typeface="Arial" pitchFamily="34" charset="0"/>
                </a:rPr>
                <a:t>bx</a:t>
              </a:r>
            </a:p>
          </p:txBody>
        </p:sp>
        <p:sp>
          <p:nvSpPr>
            <p:cNvPr id="25661" name="Text Box 41"/>
            <p:cNvSpPr txBox="1">
              <a:spLocks noChangeArrowheads="1"/>
            </p:cNvSpPr>
            <p:nvPr/>
          </p:nvSpPr>
          <p:spPr bwMode="auto">
            <a:xfrm>
              <a:off x="4826" y="550"/>
              <a:ext cx="230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b="1" dirty="0" err="1">
                  <a:solidFill>
                    <a:srgbClr val="FF6600"/>
                  </a:solidFill>
                  <a:latin typeface="Arial" pitchFamily="34" charset="0"/>
                </a:rPr>
                <a:t>tx</a:t>
              </a:r>
              <a:endParaRPr lang="en-US" b="1" dirty="0">
                <a:solidFill>
                  <a:srgbClr val="FF6600"/>
                </a:solidFill>
                <a:latin typeface="Arial" pitchFamily="34" charset="0"/>
              </a:endParaRPr>
            </a:p>
          </p:txBody>
        </p:sp>
        <p:sp>
          <p:nvSpPr>
            <p:cNvPr id="25662" name="Text Box 42"/>
            <p:cNvSpPr txBox="1">
              <a:spLocks noChangeArrowheads="1"/>
            </p:cNvSpPr>
            <p:nvPr/>
          </p:nvSpPr>
          <p:spPr bwMode="auto">
            <a:xfrm>
              <a:off x="4572" y="754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6600"/>
                  </a:solidFill>
                  <a:latin typeface="Arial" pitchFamily="34" charset="0"/>
                </a:rPr>
                <a:t>0</a:t>
              </a:r>
            </a:p>
          </p:txBody>
        </p:sp>
        <p:sp>
          <p:nvSpPr>
            <p:cNvPr id="25663" name="Text Box 43"/>
            <p:cNvSpPr txBox="1">
              <a:spLocks noChangeArrowheads="1"/>
            </p:cNvSpPr>
            <p:nvPr/>
          </p:nvSpPr>
          <p:spPr bwMode="auto">
            <a:xfrm>
              <a:off x="4636" y="754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6600"/>
                  </a:solidFill>
                  <a:latin typeface="Arial" pitchFamily="34" charset="0"/>
                </a:rPr>
                <a:t>1</a:t>
              </a:r>
            </a:p>
          </p:txBody>
        </p:sp>
        <p:sp>
          <p:nvSpPr>
            <p:cNvPr id="25664" name="Text Box 44"/>
            <p:cNvSpPr txBox="1">
              <a:spLocks noChangeArrowheads="1"/>
            </p:cNvSpPr>
            <p:nvPr/>
          </p:nvSpPr>
          <p:spPr bwMode="auto">
            <a:xfrm>
              <a:off x="4802" y="753"/>
              <a:ext cx="77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 dirty="0">
                  <a:solidFill>
                    <a:srgbClr val="FF6600"/>
                  </a:solidFill>
                  <a:latin typeface="Arial" pitchFamily="34" charset="0"/>
                </a:rPr>
                <a:t>TILE_WIDTH-1</a:t>
              </a:r>
            </a:p>
          </p:txBody>
        </p:sp>
        <p:sp>
          <p:nvSpPr>
            <p:cNvPr id="25665" name="Text Box 45"/>
            <p:cNvSpPr txBox="1">
              <a:spLocks noChangeArrowheads="1"/>
            </p:cNvSpPr>
            <p:nvPr/>
          </p:nvSpPr>
          <p:spPr bwMode="auto">
            <a:xfrm>
              <a:off x="4700" y="754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6600"/>
                  </a:solidFill>
                  <a:latin typeface="Arial" pitchFamily="34" charset="0"/>
                </a:rPr>
                <a:t>2</a:t>
              </a:r>
            </a:p>
          </p:txBody>
        </p:sp>
        <p:sp>
          <p:nvSpPr>
            <p:cNvPr id="25666" name="Line 46"/>
            <p:cNvSpPr>
              <a:spLocks noChangeShapeType="1"/>
            </p:cNvSpPr>
            <p:nvPr/>
          </p:nvSpPr>
          <p:spPr bwMode="auto">
            <a:xfrm>
              <a:off x="4656" y="910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67" name="Line 47"/>
            <p:cNvSpPr>
              <a:spLocks noChangeShapeType="1"/>
            </p:cNvSpPr>
            <p:nvPr/>
          </p:nvSpPr>
          <p:spPr bwMode="auto">
            <a:xfrm>
              <a:off x="5160" y="910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68" name="Line 48"/>
            <p:cNvSpPr>
              <a:spLocks noChangeShapeType="1"/>
            </p:cNvSpPr>
            <p:nvPr/>
          </p:nvSpPr>
          <p:spPr bwMode="auto">
            <a:xfrm>
              <a:off x="4120" y="470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69" name="Line 49"/>
            <p:cNvSpPr>
              <a:spLocks noChangeShapeType="1"/>
            </p:cNvSpPr>
            <p:nvPr/>
          </p:nvSpPr>
          <p:spPr bwMode="auto">
            <a:xfrm>
              <a:off x="5168" y="470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70" name="Line 50"/>
            <p:cNvSpPr>
              <a:spLocks noChangeShapeType="1"/>
            </p:cNvSpPr>
            <p:nvPr/>
          </p:nvSpPr>
          <p:spPr bwMode="auto">
            <a:xfrm>
              <a:off x="5704" y="470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71" name="Text Box 51"/>
            <p:cNvSpPr txBox="1">
              <a:spLocks noChangeArrowheads="1"/>
            </p:cNvSpPr>
            <p:nvPr/>
          </p:nvSpPr>
          <p:spPr bwMode="auto">
            <a:xfrm>
              <a:off x="4292" y="318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CC00"/>
                  </a:solidFill>
                  <a:latin typeface="Arial" pitchFamily="34" charset="0"/>
                </a:rPr>
                <a:t>0</a:t>
              </a:r>
            </a:p>
          </p:txBody>
        </p:sp>
        <p:sp>
          <p:nvSpPr>
            <p:cNvPr id="25672" name="Text Box 52"/>
            <p:cNvSpPr txBox="1">
              <a:spLocks noChangeArrowheads="1"/>
            </p:cNvSpPr>
            <p:nvPr/>
          </p:nvSpPr>
          <p:spPr bwMode="auto">
            <a:xfrm>
              <a:off x="4796" y="318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CC00"/>
                  </a:solidFill>
                  <a:latin typeface="Arial" pitchFamily="34" charset="0"/>
                </a:rPr>
                <a:t>1</a:t>
              </a:r>
            </a:p>
          </p:txBody>
        </p:sp>
        <p:sp>
          <p:nvSpPr>
            <p:cNvPr id="25673" name="Text Box 53"/>
            <p:cNvSpPr txBox="1">
              <a:spLocks noChangeArrowheads="1"/>
            </p:cNvSpPr>
            <p:nvPr/>
          </p:nvSpPr>
          <p:spPr bwMode="auto">
            <a:xfrm>
              <a:off x="5332" y="318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CC00"/>
                  </a:solidFill>
                  <a:latin typeface="Arial" pitchFamily="34" charset="0"/>
                </a:rPr>
                <a:t>2</a:t>
              </a:r>
            </a:p>
          </p:txBody>
        </p:sp>
        <p:sp>
          <p:nvSpPr>
            <p:cNvPr id="25674" name="Line 54"/>
            <p:cNvSpPr>
              <a:spLocks noChangeShapeType="1"/>
            </p:cNvSpPr>
            <p:nvPr/>
          </p:nvSpPr>
          <p:spPr bwMode="auto">
            <a:xfrm rot="-5400000">
              <a:off x="2258" y="3386"/>
              <a:ext cx="518" cy="0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 type="none" w="lg" len="med"/>
              <a:tailEnd type="non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75" name="Line 55"/>
            <p:cNvSpPr>
              <a:spLocks noChangeShapeType="1"/>
            </p:cNvSpPr>
            <p:nvPr/>
          </p:nvSpPr>
          <p:spPr bwMode="auto">
            <a:xfrm rot="16200000">
              <a:off x="1039" y="3428"/>
              <a:ext cx="1601" cy="0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 type="none" w="lg" len="med"/>
              <a:tailEnd type="non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76" name="Text Box 56"/>
            <p:cNvSpPr txBox="1">
              <a:spLocks noChangeArrowheads="1"/>
            </p:cNvSpPr>
            <p:nvPr/>
          </p:nvSpPr>
          <p:spPr bwMode="auto">
            <a:xfrm>
              <a:off x="1392" y="3325"/>
              <a:ext cx="265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b="1">
                  <a:solidFill>
                    <a:srgbClr val="FFCC00"/>
                  </a:solidFill>
                  <a:latin typeface="Arial" pitchFamily="34" charset="0"/>
                </a:rPr>
                <a:t>by</a:t>
              </a:r>
            </a:p>
          </p:txBody>
        </p:sp>
        <p:sp>
          <p:nvSpPr>
            <p:cNvPr id="25677" name="Text Box 57"/>
            <p:cNvSpPr txBox="1">
              <a:spLocks noChangeArrowheads="1"/>
            </p:cNvSpPr>
            <p:nvPr/>
          </p:nvSpPr>
          <p:spPr bwMode="auto">
            <a:xfrm>
              <a:off x="1872" y="3264"/>
              <a:ext cx="230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b="1">
                  <a:solidFill>
                    <a:srgbClr val="FF6600"/>
                  </a:solidFill>
                  <a:latin typeface="Arial" pitchFamily="34" charset="0"/>
                </a:rPr>
                <a:t>ty</a:t>
              </a:r>
            </a:p>
          </p:txBody>
        </p:sp>
        <p:sp>
          <p:nvSpPr>
            <p:cNvPr id="25678" name="Text Box 58"/>
            <p:cNvSpPr txBox="1">
              <a:spLocks noChangeArrowheads="1"/>
            </p:cNvSpPr>
            <p:nvPr/>
          </p:nvSpPr>
          <p:spPr bwMode="auto">
            <a:xfrm>
              <a:off x="2312" y="3232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6600"/>
                  </a:solidFill>
                  <a:latin typeface="Arial" pitchFamily="34" charset="0"/>
                </a:rPr>
                <a:t>2</a:t>
              </a:r>
            </a:p>
          </p:txBody>
        </p:sp>
        <p:sp>
          <p:nvSpPr>
            <p:cNvPr id="25679" name="Text Box 59"/>
            <p:cNvSpPr txBox="1">
              <a:spLocks noChangeArrowheads="1"/>
            </p:cNvSpPr>
            <p:nvPr/>
          </p:nvSpPr>
          <p:spPr bwMode="auto">
            <a:xfrm>
              <a:off x="2312" y="3152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6600"/>
                  </a:solidFill>
                  <a:latin typeface="Arial" pitchFamily="34" charset="0"/>
                </a:rPr>
                <a:t>1</a:t>
              </a:r>
            </a:p>
          </p:txBody>
        </p:sp>
        <p:sp>
          <p:nvSpPr>
            <p:cNvPr id="25680" name="Line 60"/>
            <p:cNvSpPr>
              <a:spLocks noChangeShapeType="1"/>
            </p:cNvSpPr>
            <p:nvPr/>
          </p:nvSpPr>
          <p:spPr bwMode="auto">
            <a:xfrm rot="-5400000">
              <a:off x="2488" y="3288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81" name="Line 61"/>
            <p:cNvSpPr>
              <a:spLocks noChangeShapeType="1"/>
            </p:cNvSpPr>
            <p:nvPr/>
          </p:nvSpPr>
          <p:spPr bwMode="auto">
            <a:xfrm rot="-5400000">
              <a:off x="2488" y="3224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82" name="Text Box 62"/>
            <p:cNvSpPr txBox="1">
              <a:spLocks noChangeArrowheads="1"/>
            </p:cNvSpPr>
            <p:nvPr/>
          </p:nvSpPr>
          <p:spPr bwMode="auto">
            <a:xfrm>
              <a:off x="2304" y="3072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6600"/>
                  </a:solidFill>
                  <a:latin typeface="Arial" pitchFamily="34" charset="0"/>
                </a:rPr>
                <a:t>0</a:t>
              </a:r>
            </a:p>
          </p:txBody>
        </p:sp>
        <p:sp>
          <p:nvSpPr>
            <p:cNvPr id="25683" name="Line 63"/>
            <p:cNvSpPr>
              <a:spLocks noChangeShapeType="1"/>
            </p:cNvSpPr>
            <p:nvPr/>
          </p:nvSpPr>
          <p:spPr bwMode="auto">
            <a:xfrm rot="-5400000">
              <a:off x="2488" y="3160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84" name="Text Box 64"/>
            <p:cNvSpPr txBox="1">
              <a:spLocks noChangeArrowheads="1"/>
            </p:cNvSpPr>
            <p:nvPr/>
          </p:nvSpPr>
          <p:spPr bwMode="auto">
            <a:xfrm rot="5400000">
              <a:off x="1988" y="3631"/>
              <a:ext cx="77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 dirty="0">
                  <a:solidFill>
                    <a:srgbClr val="FF6600"/>
                  </a:solidFill>
                  <a:latin typeface="Arial" pitchFamily="34" charset="0"/>
                </a:rPr>
                <a:t>TILE_WIDTH-1</a:t>
              </a:r>
            </a:p>
          </p:txBody>
        </p:sp>
        <p:sp>
          <p:nvSpPr>
            <p:cNvPr id="25685" name="Line 65"/>
            <p:cNvSpPr>
              <a:spLocks noChangeShapeType="1"/>
            </p:cNvSpPr>
            <p:nvPr/>
          </p:nvSpPr>
          <p:spPr bwMode="auto">
            <a:xfrm rot="-5400000">
              <a:off x="2486" y="3557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86" name="Line 66"/>
            <p:cNvSpPr>
              <a:spLocks noChangeShapeType="1"/>
            </p:cNvSpPr>
            <p:nvPr/>
          </p:nvSpPr>
          <p:spPr bwMode="auto">
            <a:xfrm rot="16200000">
              <a:off x="1808" y="4195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87" name="Line 67"/>
            <p:cNvSpPr>
              <a:spLocks noChangeShapeType="1"/>
            </p:cNvSpPr>
            <p:nvPr/>
          </p:nvSpPr>
          <p:spPr bwMode="auto">
            <a:xfrm rot="16200000">
              <a:off x="1800" y="3667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88" name="Line 68"/>
            <p:cNvSpPr>
              <a:spLocks noChangeShapeType="1"/>
            </p:cNvSpPr>
            <p:nvPr/>
          </p:nvSpPr>
          <p:spPr bwMode="auto">
            <a:xfrm rot="16200000">
              <a:off x="1808" y="3147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89" name="Text Box 69"/>
            <p:cNvSpPr txBox="1">
              <a:spLocks noChangeArrowheads="1"/>
            </p:cNvSpPr>
            <p:nvPr/>
          </p:nvSpPr>
          <p:spPr bwMode="auto">
            <a:xfrm>
              <a:off x="1636" y="3883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CC00"/>
                  </a:solidFill>
                  <a:latin typeface="Arial" pitchFamily="34" charset="0"/>
                </a:rPr>
                <a:t>2</a:t>
              </a:r>
            </a:p>
          </p:txBody>
        </p:sp>
        <p:sp>
          <p:nvSpPr>
            <p:cNvPr id="25690" name="Text Box 70"/>
            <p:cNvSpPr txBox="1">
              <a:spLocks noChangeArrowheads="1"/>
            </p:cNvSpPr>
            <p:nvPr/>
          </p:nvSpPr>
          <p:spPr bwMode="auto">
            <a:xfrm>
              <a:off x="1636" y="3379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CC00"/>
                  </a:solidFill>
                  <a:latin typeface="Arial" pitchFamily="34" charset="0"/>
                </a:rPr>
                <a:t>1</a:t>
              </a:r>
            </a:p>
          </p:txBody>
        </p:sp>
        <p:sp>
          <p:nvSpPr>
            <p:cNvPr id="25691" name="Text Box 71"/>
            <p:cNvSpPr txBox="1">
              <a:spLocks noChangeArrowheads="1"/>
            </p:cNvSpPr>
            <p:nvPr/>
          </p:nvSpPr>
          <p:spPr bwMode="auto">
            <a:xfrm>
              <a:off x="1636" y="2843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CC00"/>
                  </a:solidFill>
                  <a:latin typeface="Arial" pitchFamily="34" charset="0"/>
                </a:rPr>
                <a:t>0</a:t>
              </a:r>
            </a:p>
          </p:txBody>
        </p:sp>
        <p:sp>
          <p:nvSpPr>
            <p:cNvPr id="25692" name="Line 72"/>
            <p:cNvSpPr>
              <a:spLocks noChangeShapeType="1"/>
            </p:cNvSpPr>
            <p:nvPr/>
          </p:nvSpPr>
          <p:spPr bwMode="auto">
            <a:xfrm>
              <a:off x="4640" y="470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93" name="Line 73"/>
            <p:cNvSpPr>
              <a:spLocks noChangeShapeType="1"/>
            </p:cNvSpPr>
            <p:nvPr/>
          </p:nvSpPr>
          <p:spPr bwMode="auto">
            <a:xfrm rot="-5400000">
              <a:off x="1808" y="2611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94" name="Line 74"/>
            <p:cNvSpPr>
              <a:spLocks noChangeShapeType="1"/>
            </p:cNvSpPr>
            <p:nvPr/>
          </p:nvSpPr>
          <p:spPr bwMode="auto">
            <a:xfrm>
              <a:off x="4704" y="910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95" name="Line 75"/>
            <p:cNvSpPr>
              <a:spLocks noChangeShapeType="1"/>
            </p:cNvSpPr>
            <p:nvPr/>
          </p:nvSpPr>
          <p:spPr bwMode="auto">
            <a:xfrm>
              <a:off x="4752" y="910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96" name="Line 76"/>
            <p:cNvSpPr>
              <a:spLocks noChangeShapeType="1"/>
            </p:cNvSpPr>
            <p:nvPr/>
          </p:nvSpPr>
          <p:spPr bwMode="auto">
            <a:xfrm>
              <a:off x="4808" y="910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97" name="Line 77"/>
            <p:cNvSpPr>
              <a:spLocks noChangeShapeType="1"/>
            </p:cNvSpPr>
            <p:nvPr/>
          </p:nvSpPr>
          <p:spPr bwMode="auto">
            <a:xfrm>
              <a:off x="5112" y="910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98" name="Line 78"/>
            <p:cNvSpPr>
              <a:spLocks noChangeShapeType="1"/>
            </p:cNvSpPr>
            <p:nvPr/>
          </p:nvSpPr>
          <p:spPr bwMode="auto">
            <a:xfrm rot="-5400000">
              <a:off x="2488" y="3104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99" name="Line 79"/>
            <p:cNvSpPr>
              <a:spLocks noChangeShapeType="1"/>
            </p:cNvSpPr>
            <p:nvPr/>
          </p:nvSpPr>
          <p:spPr bwMode="auto">
            <a:xfrm rot="-5400000">
              <a:off x="2486" y="3605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700" name="Text Box 80"/>
            <p:cNvSpPr txBox="1">
              <a:spLocks noChangeArrowheads="1"/>
            </p:cNvSpPr>
            <p:nvPr/>
          </p:nvSpPr>
          <p:spPr bwMode="auto">
            <a:xfrm rot="16200000">
              <a:off x="5041" y="1244"/>
              <a:ext cx="469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TILE_WIDTH</a:t>
              </a:r>
            </a:p>
          </p:txBody>
        </p:sp>
        <p:sp>
          <p:nvSpPr>
            <p:cNvPr id="25701" name="Text Box 81"/>
            <p:cNvSpPr txBox="1">
              <a:spLocks noChangeArrowheads="1"/>
            </p:cNvSpPr>
            <p:nvPr/>
          </p:nvSpPr>
          <p:spPr bwMode="auto">
            <a:xfrm rot="16200000">
              <a:off x="5129" y="1694"/>
              <a:ext cx="469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>
                  <a:solidFill>
                    <a:srgbClr val="1D07BF"/>
                  </a:solidFill>
                </a:rPr>
                <a:t>TILE_WIDTH</a:t>
              </a:r>
              <a:endParaRPr lang="en-US" sz="900" b="1">
                <a:solidFill>
                  <a:srgbClr val="1D07BF"/>
                </a:solidFill>
                <a:latin typeface="Arial" pitchFamily="34" charset="0"/>
              </a:endParaRPr>
            </a:p>
            <a:p>
              <a:pPr algn="ctr" eaLnBrk="1" hangingPunct="1"/>
              <a:endParaRPr lang="en-US" sz="1800" dirty="0">
                <a:solidFill>
                  <a:srgbClr val="1D07BF"/>
                </a:solidFill>
                <a:latin typeface="Arial" pitchFamily="34" charset="0"/>
              </a:endParaRPr>
            </a:p>
          </p:txBody>
        </p:sp>
        <p:sp>
          <p:nvSpPr>
            <p:cNvPr id="25702" name="Text Box 82"/>
            <p:cNvSpPr txBox="1">
              <a:spLocks noChangeArrowheads="1"/>
            </p:cNvSpPr>
            <p:nvPr/>
          </p:nvSpPr>
          <p:spPr bwMode="auto">
            <a:xfrm rot="16200000">
              <a:off x="5061" y="3308"/>
              <a:ext cx="517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TILE_WIDTHE</a:t>
              </a:r>
              <a:endParaRPr lang="en-US" sz="900" dirty="0">
                <a:solidFill>
                  <a:srgbClr val="1D07BF"/>
                </a:solidFill>
                <a:latin typeface="Arial" pitchFamily="34" charset="0"/>
              </a:endParaRPr>
            </a:p>
          </p:txBody>
        </p:sp>
        <p:sp>
          <p:nvSpPr>
            <p:cNvPr id="25703" name="Text Box 83"/>
            <p:cNvSpPr txBox="1">
              <a:spLocks noChangeArrowheads="1"/>
            </p:cNvSpPr>
            <p:nvPr/>
          </p:nvSpPr>
          <p:spPr bwMode="auto">
            <a:xfrm rot="16200000">
              <a:off x="5432" y="3282"/>
              <a:ext cx="202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  <a:latin typeface="Arial" pitchFamily="34" charset="0"/>
                </a:rPr>
                <a:t>Width</a:t>
              </a:r>
            </a:p>
          </p:txBody>
        </p:sp>
        <p:sp>
          <p:nvSpPr>
            <p:cNvPr id="25704" name="Text Box 84"/>
            <p:cNvSpPr txBox="1">
              <a:spLocks noChangeArrowheads="1"/>
            </p:cNvSpPr>
            <p:nvPr/>
          </p:nvSpPr>
          <p:spPr bwMode="auto">
            <a:xfrm rot="16200000">
              <a:off x="5414" y="1524"/>
              <a:ext cx="202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  <a:latin typeface="Arial" pitchFamily="34" charset="0"/>
                </a:rPr>
                <a:t>Width</a:t>
              </a:r>
            </a:p>
          </p:txBody>
        </p:sp>
        <p:sp>
          <p:nvSpPr>
            <p:cNvPr id="25705" name="Text Box 85"/>
            <p:cNvSpPr txBox="1">
              <a:spLocks noChangeArrowheads="1"/>
            </p:cNvSpPr>
            <p:nvPr/>
          </p:nvSpPr>
          <p:spPr bwMode="auto">
            <a:xfrm>
              <a:off x="2544" y="3120"/>
              <a:ext cx="517" cy="501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800">
                <a:latin typeface="Arial" pitchFamily="34" charset="0"/>
              </a:endParaRPr>
            </a:p>
          </p:txBody>
        </p:sp>
        <p:sp>
          <p:nvSpPr>
            <p:cNvPr id="25706" name="Text Box 86"/>
            <p:cNvSpPr txBox="1">
              <a:spLocks noChangeArrowheads="1"/>
            </p:cNvSpPr>
            <p:nvPr/>
          </p:nvSpPr>
          <p:spPr bwMode="auto">
            <a:xfrm>
              <a:off x="4656" y="1008"/>
              <a:ext cx="513" cy="555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800">
                <a:latin typeface="Arial" pitchFamily="34" charset="0"/>
              </a:endParaRPr>
            </a:p>
          </p:txBody>
        </p:sp>
        <p:sp>
          <p:nvSpPr>
            <p:cNvPr id="25707" name="Text Box 87"/>
            <p:cNvSpPr txBox="1">
              <a:spLocks noChangeArrowheads="1"/>
            </p:cNvSpPr>
            <p:nvPr/>
          </p:nvSpPr>
          <p:spPr bwMode="auto">
            <a:xfrm>
              <a:off x="2544" y="3476"/>
              <a:ext cx="1518" cy="50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9144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800">
                <a:latin typeface="Arial" pitchFamily="34" charset="0"/>
              </a:endParaRPr>
            </a:p>
          </p:txBody>
        </p:sp>
        <p:sp>
          <p:nvSpPr>
            <p:cNvPr id="25708" name="Text Box 88"/>
            <p:cNvSpPr txBox="1">
              <a:spLocks noChangeArrowheads="1"/>
            </p:cNvSpPr>
            <p:nvPr/>
          </p:nvSpPr>
          <p:spPr bwMode="auto">
            <a:xfrm>
              <a:off x="4932" y="1008"/>
              <a:ext cx="48" cy="1536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9144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800">
                <a:latin typeface="Arial" pitchFamily="34" charset="0"/>
              </a:endParaRPr>
            </a:p>
          </p:txBody>
        </p:sp>
      </p:grpSp>
      <p:sp>
        <p:nvSpPr>
          <p:cNvPr id="25604" name="Rectangle 89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034338" cy="579437"/>
          </a:xfrm>
        </p:spPr>
        <p:txBody>
          <a:bodyPr>
            <a:normAutofit fontScale="90000"/>
          </a:bodyPr>
          <a:lstStyle/>
          <a:p>
            <a:pPr algn="l" eaLnBrk="1" hangingPunct="1"/>
            <a:r>
              <a:rPr lang="en-US" dirty="0"/>
              <a:t>Loading an Input Tile 0</a:t>
            </a:r>
          </a:p>
        </p:txBody>
      </p:sp>
      <p:sp>
        <p:nvSpPr>
          <p:cNvPr id="25605" name="Rectangle 91"/>
          <p:cNvSpPr>
            <a:spLocks noChangeArrowheads="1"/>
          </p:cNvSpPr>
          <p:nvPr/>
        </p:nvSpPr>
        <p:spPr bwMode="auto">
          <a:xfrm rot="-5400000">
            <a:off x="4021138" y="6675438"/>
            <a:ext cx="182562" cy="182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620" name="Rectangle 1"/>
          <p:cNvSpPr>
            <a:spLocks noChangeArrowheads="1"/>
          </p:cNvSpPr>
          <p:nvPr/>
        </p:nvSpPr>
        <p:spPr bwMode="auto">
          <a:xfrm>
            <a:off x="4449763" y="5523034"/>
            <a:ext cx="66675" cy="76200"/>
          </a:xfrm>
          <a:prstGeom prst="rect">
            <a:avLst/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5621" name="Rectangle 3"/>
          <p:cNvSpPr>
            <a:spLocks noChangeArrowheads="1"/>
          </p:cNvSpPr>
          <p:nvPr/>
        </p:nvSpPr>
        <p:spPr bwMode="auto">
          <a:xfrm>
            <a:off x="7826254" y="2171700"/>
            <a:ext cx="80962" cy="60325"/>
          </a:xfrm>
          <a:prstGeom prst="rect">
            <a:avLst/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5622" name="TextBox 2"/>
          <p:cNvSpPr txBox="1">
            <a:spLocks noChangeArrowheads="1"/>
          </p:cNvSpPr>
          <p:nvPr/>
        </p:nvSpPr>
        <p:spPr bwMode="auto">
          <a:xfrm>
            <a:off x="885825" y="1371600"/>
            <a:ext cx="3855944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9pPr>
          </a:lstStyle>
          <a:p>
            <a:pPr eaLnBrk="1" hangingPunct="1"/>
            <a:r>
              <a:rPr lang="en-US" dirty="0">
                <a:solidFill>
                  <a:schemeClr val="tx1"/>
                </a:solidFill>
              </a:rPr>
              <a:t>Accessing tile 0 2D indexing:</a:t>
            </a:r>
          </a:p>
          <a:p>
            <a:pPr eaLnBrk="1" hangingPunct="1"/>
            <a:endParaRPr lang="en-US" dirty="0">
              <a:solidFill>
                <a:schemeClr val="tx1"/>
              </a:solidFill>
            </a:endParaRPr>
          </a:p>
          <a:p>
            <a:pPr eaLnBrk="1" hangingPunct="1"/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dirty="0">
                <a:solidFill>
                  <a:schemeClr val="tx1"/>
                </a:solidFill>
                <a:latin typeface="Courier New"/>
                <a:cs typeface="Courier New"/>
              </a:rPr>
              <a:t>M[Row][</a:t>
            </a:r>
            <a:r>
              <a:rPr lang="en-US" dirty="0" err="1">
                <a:solidFill>
                  <a:schemeClr val="tx1"/>
                </a:solidFill>
                <a:latin typeface="Courier New"/>
                <a:cs typeface="Courier New"/>
              </a:rPr>
              <a:t>tx</a:t>
            </a:r>
            <a:r>
              <a:rPr lang="en-US" dirty="0">
                <a:solidFill>
                  <a:schemeClr val="tx1"/>
                </a:solidFill>
                <a:latin typeface="Courier New"/>
                <a:cs typeface="Courier New"/>
              </a:rPr>
              <a:t>]</a:t>
            </a:r>
          </a:p>
          <a:p>
            <a:pPr eaLnBrk="1" hangingPunct="1"/>
            <a:r>
              <a:rPr lang="en-US" dirty="0">
                <a:solidFill>
                  <a:schemeClr val="tx1"/>
                </a:solidFill>
                <a:latin typeface="Courier New"/>
                <a:cs typeface="Courier New"/>
              </a:rPr>
              <a:t>	N[</a:t>
            </a:r>
            <a:r>
              <a:rPr lang="en-US" dirty="0" err="1">
                <a:solidFill>
                  <a:schemeClr val="tx1"/>
                </a:solidFill>
                <a:latin typeface="Courier New"/>
                <a:cs typeface="Courier New"/>
              </a:rPr>
              <a:t>ty</a:t>
            </a:r>
            <a:r>
              <a:rPr lang="en-US" dirty="0">
                <a:solidFill>
                  <a:schemeClr val="tx1"/>
                </a:solidFill>
                <a:latin typeface="Courier New"/>
                <a:cs typeface="Courier New"/>
              </a:rPr>
              <a:t>][Col]</a:t>
            </a:r>
          </a:p>
        </p:txBody>
      </p:sp>
    </p:spTree>
    <p:extLst>
      <p:ext uri="{BB962C8B-B14F-4D97-AF65-F5344CB8AC3E}">
        <p14:creationId xmlns:p14="http://schemas.microsoft.com/office/powerpoint/2010/main" val="1390798107"/>
      </p:ext>
    </p:extLst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F99C84BE-982F-495B-A97A-A51DA6C7529D}" type="slidenum">
              <a:rPr lang="en-US" sz="1400" smtClean="0">
                <a:solidFill>
                  <a:srgbClr val="000000"/>
                </a:solidFill>
              </a:rPr>
              <a:pPr eaLnBrk="1" hangingPunct="1"/>
              <a:t>47</a:t>
            </a:fld>
            <a:endParaRPr lang="en-US" sz="1400">
              <a:solidFill>
                <a:srgbClr val="000000"/>
              </a:solidFill>
            </a:endParaRPr>
          </a:p>
        </p:txBody>
      </p:sp>
      <p:grpSp>
        <p:nvGrpSpPr>
          <p:cNvPr id="26627" name="Group 2"/>
          <p:cNvGrpSpPr>
            <a:grpSpLocks/>
          </p:cNvGrpSpPr>
          <p:nvPr/>
        </p:nvGrpSpPr>
        <p:grpSpPr bwMode="auto">
          <a:xfrm>
            <a:off x="2209800" y="228600"/>
            <a:ext cx="6934200" cy="6483350"/>
            <a:chOff x="1392" y="144"/>
            <a:chExt cx="4368" cy="4084"/>
          </a:xfrm>
        </p:grpSpPr>
        <p:sp>
          <p:nvSpPr>
            <p:cNvPr id="26647" name="Text Box 3"/>
            <p:cNvSpPr txBox="1">
              <a:spLocks noChangeArrowheads="1"/>
            </p:cNvSpPr>
            <p:nvPr/>
          </p:nvSpPr>
          <p:spPr bwMode="auto">
            <a:xfrm>
              <a:off x="2544" y="2562"/>
              <a:ext cx="1536" cy="1566"/>
            </a:xfrm>
            <a:prstGeom prst="rect">
              <a:avLst/>
            </a:prstGeom>
            <a:solidFill>
              <a:srgbClr val="99FF66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r>
                <a:rPr lang="en-US" sz="1600" b="1" dirty="0">
                  <a:solidFill>
                    <a:srgbClr val="1D07BF"/>
                  </a:solidFill>
                  <a:latin typeface="Arial" pitchFamily="34" charset="0"/>
                </a:rPr>
                <a:t>M</a:t>
              </a:r>
              <a:endParaRPr lang="en-US" dirty="0">
                <a:solidFill>
                  <a:srgbClr val="1D07BF"/>
                </a:solidFill>
                <a:latin typeface="Arial" pitchFamily="34" charset="0"/>
              </a:endParaRPr>
            </a:p>
          </p:txBody>
        </p:sp>
        <p:sp>
          <p:nvSpPr>
            <p:cNvPr id="26648" name="Text Box 4"/>
            <p:cNvSpPr txBox="1">
              <a:spLocks noChangeArrowheads="1"/>
            </p:cNvSpPr>
            <p:nvPr/>
          </p:nvSpPr>
          <p:spPr bwMode="auto">
            <a:xfrm>
              <a:off x="3072" y="3120"/>
              <a:ext cx="517" cy="501"/>
            </a:xfrm>
            <a:prstGeom prst="rect">
              <a:avLst/>
            </a:prstGeom>
            <a:solidFill>
              <a:srgbClr val="FF66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800">
                <a:latin typeface="Arial" pitchFamily="34" charset="0"/>
              </a:endParaRPr>
            </a:p>
          </p:txBody>
        </p:sp>
        <p:sp>
          <p:nvSpPr>
            <p:cNvPr id="26649" name="Text Box 5"/>
            <p:cNvSpPr txBox="1">
              <a:spLocks noChangeArrowheads="1"/>
            </p:cNvSpPr>
            <p:nvPr/>
          </p:nvSpPr>
          <p:spPr bwMode="auto">
            <a:xfrm>
              <a:off x="4128" y="1008"/>
              <a:ext cx="1632" cy="1536"/>
            </a:xfrm>
            <a:prstGeom prst="rect">
              <a:avLst/>
            </a:prstGeom>
            <a:solidFill>
              <a:srgbClr val="99FF66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r>
                <a:rPr lang="en-US" sz="1600" b="1" dirty="0">
                  <a:solidFill>
                    <a:srgbClr val="1D07BF"/>
                  </a:solidFill>
                  <a:latin typeface="Arial" pitchFamily="34" charset="0"/>
                </a:rPr>
                <a:t>N</a:t>
              </a:r>
              <a:endParaRPr lang="en-US" dirty="0">
                <a:solidFill>
                  <a:srgbClr val="1D07BF"/>
                </a:solidFill>
                <a:latin typeface="Arial" pitchFamily="34" charset="0"/>
              </a:endParaRPr>
            </a:p>
          </p:txBody>
        </p:sp>
        <p:sp>
          <p:nvSpPr>
            <p:cNvPr id="26650" name="Text Box 6"/>
            <p:cNvSpPr txBox="1">
              <a:spLocks noChangeArrowheads="1"/>
            </p:cNvSpPr>
            <p:nvPr/>
          </p:nvSpPr>
          <p:spPr bwMode="auto">
            <a:xfrm>
              <a:off x="4656" y="1536"/>
              <a:ext cx="513" cy="555"/>
            </a:xfrm>
            <a:prstGeom prst="rect">
              <a:avLst/>
            </a:prstGeom>
            <a:solidFill>
              <a:srgbClr val="FF66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800">
                <a:latin typeface="Arial" pitchFamily="34" charset="0"/>
              </a:endParaRPr>
            </a:p>
          </p:txBody>
        </p:sp>
        <p:sp>
          <p:nvSpPr>
            <p:cNvPr id="26651" name="Text Box 7"/>
            <p:cNvSpPr txBox="1">
              <a:spLocks noChangeArrowheads="1"/>
            </p:cNvSpPr>
            <p:nvPr/>
          </p:nvSpPr>
          <p:spPr bwMode="auto">
            <a:xfrm>
              <a:off x="4128" y="2565"/>
              <a:ext cx="1632" cy="1563"/>
            </a:xfrm>
            <a:prstGeom prst="rect">
              <a:avLst/>
            </a:prstGeom>
            <a:solidFill>
              <a:srgbClr val="99FF66"/>
            </a:solidFill>
            <a:ln w="9525" algn="ctr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r>
                <a:rPr lang="en-US" sz="1600" b="1" dirty="0">
                  <a:solidFill>
                    <a:srgbClr val="1D07BF"/>
                  </a:solidFill>
                  <a:latin typeface="Arial" pitchFamily="34" charset="0"/>
                </a:rPr>
                <a:t>P</a:t>
              </a:r>
              <a:endParaRPr lang="en-US" dirty="0">
                <a:solidFill>
                  <a:srgbClr val="1D07BF"/>
                </a:solidFill>
                <a:latin typeface="Arial" pitchFamily="34" charset="0"/>
              </a:endParaRPr>
            </a:p>
          </p:txBody>
        </p:sp>
        <p:sp>
          <p:nvSpPr>
            <p:cNvPr id="26652" name="Text Box 8"/>
            <p:cNvSpPr txBox="1">
              <a:spLocks noChangeArrowheads="1"/>
            </p:cNvSpPr>
            <p:nvPr/>
          </p:nvSpPr>
          <p:spPr bwMode="auto">
            <a:xfrm>
              <a:off x="4650" y="3103"/>
              <a:ext cx="519" cy="518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800" dirty="0">
                <a:latin typeface="Arial" pitchFamily="34" charset="0"/>
              </a:endParaRPr>
            </a:p>
          </p:txBody>
        </p:sp>
        <p:sp>
          <p:nvSpPr>
            <p:cNvPr id="26653" name="Line 9"/>
            <p:cNvSpPr>
              <a:spLocks noChangeShapeType="1"/>
            </p:cNvSpPr>
            <p:nvPr/>
          </p:nvSpPr>
          <p:spPr bwMode="auto">
            <a:xfrm>
              <a:off x="4650" y="2520"/>
              <a:ext cx="0" cy="577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54" name="Line 10"/>
            <p:cNvSpPr>
              <a:spLocks noChangeShapeType="1"/>
            </p:cNvSpPr>
            <p:nvPr/>
          </p:nvSpPr>
          <p:spPr bwMode="auto">
            <a:xfrm>
              <a:off x="5165" y="2526"/>
              <a:ext cx="0" cy="576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55" name="Line 11"/>
            <p:cNvSpPr>
              <a:spLocks noChangeShapeType="1"/>
            </p:cNvSpPr>
            <p:nvPr/>
          </p:nvSpPr>
          <p:spPr bwMode="auto">
            <a:xfrm>
              <a:off x="4062" y="3108"/>
              <a:ext cx="588" cy="0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56" name="Line 12"/>
            <p:cNvSpPr>
              <a:spLocks noChangeShapeType="1"/>
            </p:cNvSpPr>
            <p:nvPr/>
          </p:nvSpPr>
          <p:spPr bwMode="auto">
            <a:xfrm>
              <a:off x="4062" y="3617"/>
              <a:ext cx="588" cy="1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57" name="Line 13"/>
            <p:cNvSpPr>
              <a:spLocks noChangeShapeType="1"/>
            </p:cNvSpPr>
            <p:nvPr/>
          </p:nvSpPr>
          <p:spPr bwMode="auto">
            <a:xfrm>
              <a:off x="4968" y="2506"/>
              <a:ext cx="1" cy="985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58" name="Line 14"/>
            <p:cNvSpPr>
              <a:spLocks noChangeShapeType="1"/>
            </p:cNvSpPr>
            <p:nvPr/>
          </p:nvSpPr>
          <p:spPr bwMode="auto">
            <a:xfrm>
              <a:off x="4934" y="2503"/>
              <a:ext cx="0" cy="983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59" name="Line 15"/>
            <p:cNvSpPr>
              <a:spLocks noChangeShapeType="1"/>
            </p:cNvSpPr>
            <p:nvPr/>
          </p:nvSpPr>
          <p:spPr bwMode="auto">
            <a:xfrm flipH="1">
              <a:off x="3539" y="3099"/>
              <a:ext cx="0" cy="518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60" name="Line 16"/>
            <p:cNvSpPr>
              <a:spLocks noChangeShapeType="1"/>
            </p:cNvSpPr>
            <p:nvPr/>
          </p:nvSpPr>
          <p:spPr bwMode="auto">
            <a:xfrm flipV="1">
              <a:off x="4650" y="1980"/>
              <a:ext cx="515" cy="1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61" name="Line 17"/>
            <p:cNvSpPr>
              <a:spLocks noChangeShapeType="1"/>
            </p:cNvSpPr>
            <p:nvPr/>
          </p:nvSpPr>
          <p:spPr bwMode="auto">
            <a:xfrm>
              <a:off x="5616" y="2559"/>
              <a:ext cx="3" cy="1601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62" name="Line 18"/>
            <p:cNvSpPr>
              <a:spLocks noChangeShapeType="1"/>
            </p:cNvSpPr>
            <p:nvPr/>
          </p:nvSpPr>
          <p:spPr bwMode="auto">
            <a:xfrm rot="-5400000" flipH="1" flipV="1">
              <a:off x="4920" y="3240"/>
              <a:ext cx="0" cy="1680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63" name="Line 19"/>
            <p:cNvSpPr>
              <a:spLocks noChangeShapeType="1"/>
            </p:cNvSpPr>
            <p:nvPr/>
          </p:nvSpPr>
          <p:spPr bwMode="auto">
            <a:xfrm>
              <a:off x="5240" y="3101"/>
              <a:ext cx="4" cy="51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64" name="Line 20"/>
            <p:cNvSpPr>
              <a:spLocks noChangeShapeType="1"/>
            </p:cNvSpPr>
            <p:nvPr/>
          </p:nvSpPr>
          <p:spPr bwMode="auto">
            <a:xfrm rot="-5400000">
              <a:off x="4904" y="3440"/>
              <a:ext cx="4" cy="519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65" name="Text Box 21"/>
            <p:cNvSpPr txBox="1">
              <a:spLocks noChangeArrowheads="1"/>
            </p:cNvSpPr>
            <p:nvPr/>
          </p:nvSpPr>
          <p:spPr bwMode="auto">
            <a:xfrm>
              <a:off x="4671" y="3746"/>
              <a:ext cx="469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TILE_WIDTH</a:t>
              </a:r>
            </a:p>
          </p:txBody>
        </p:sp>
        <p:sp>
          <p:nvSpPr>
            <p:cNvPr id="26666" name="Text Box 22"/>
            <p:cNvSpPr txBox="1">
              <a:spLocks noChangeArrowheads="1"/>
            </p:cNvSpPr>
            <p:nvPr/>
          </p:nvSpPr>
          <p:spPr bwMode="auto">
            <a:xfrm>
              <a:off x="4776" y="3950"/>
              <a:ext cx="259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WIDTH</a:t>
              </a:r>
            </a:p>
          </p:txBody>
        </p:sp>
        <p:sp>
          <p:nvSpPr>
            <p:cNvPr id="26667" name="Text Box 23"/>
            <p:cNvSpPr txBox="1">
              <a:spLocks noChangeArrowheads="1"/>
            </p:cNvSpPr>
            <p:nvPr/>
          </p:nvSpPr>
          <p:spPr bwMode="auto">
            <a:xfrm>
              <a:off x="3409" y="3957"/>
              <a:ext cx="259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WIDTH</a:t>
              </a:r>
            </a:p>
          </p:txBody>
        </p:sp>
        <p:sp>
          <p:nvSpPr>
            <p:cNvPr id="26668" name="Line 24"/>
            <p:cNvSpPr>
              <a:spLocks noChangeShapeType="1"/>
            </p:cNvSpPr>
            <p:nvPr/>
          </p:nvSpPr>
          <p:spPr bwMode="auto">
            <a:xfrm rot="-5400000">
              <a:off x="3330" y="3438"/>
              <a:ext cx="4" cy="519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69" name="Text Box 25"/>
            <p:cNvSpPr txBox="1">
              <a:spLocks noChangeArrowheads="1"/>
            </p:cNvSpPr>
            <p:nvPr/>
          </p:nvSpPr>
          <p:spPr bwMode="auto">
            <a:xfrm>
              <a:off x="3102" y="3744"/>
              <a:ext cx="469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TILE_WIDTH</a:t>
              </a:r>
            </a:p>
          </p:txBody>
        </p:sp>
        <p:sp>
          <p:nvSpPr>
            <p:cNvPr id="26670" name="Line 26"/>
            <p:cNvSpPr>
              <a:spLocks noChangeShapeType="1"/>
            </p:cNvSpPr>
            <p:nvPr/>
          </p:nvSpPr>
          <p:spPr bwMode="auto">
            <a:xfrm rot="-5400000">
              <a:off x="2801" y="3439"/>
              <a:ext cx="4" cy="51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71" name="Text Box 27"/>
            <p:cNvSpPr txBox="1">
              <a:spLocks noChangeArrowheads="1"/>
            </p:cNvSpPr>
            <p:nvPr/>
          </p:nvSpPr>
          <p:spPr bwMode="auto">
            <a:xfrm>
              <a:off x="2583" y="3744"/>
              <a:ext cx="469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TILE_WIDTH</a:t>
              </a:r>
              <a:endParaRPr lang="en-US" sz="900" b="1" dirty="0">
                <a:solidFill>
                  <a:srgbClr val="1D07BF"/>
                </a:solidFill>
                <a:latin typeface="Arial" pitchFamily="34" charset="0"/>
              </a:endParaRPr>
            </a:p>
          </p:txBody>
        </p:sp>
        <p:sp>
          <p:nvSpPr>
            <p:cNvPr id="26672" name="Line 28"/>
            <p:cNvSpPr>
              <a:spLocks noChangeShapeType="1"/>
            </p:cNvSpPr>
            <p:nvPr/>
          </p:nvSpPr>
          <p:spPr bwMode="auto">
            <a:xfrm>
              <a:off x="5198" y="1563"/>
              <a:ext cx="4" cy="51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73" name="Line 29"/>
            <p:cNvSpPr>
              <a:spLocks noChangeShapeType="1"/>
            </p:cNvSpPr>
            <p:nvPr/>
          </p:nvSpPr>
          <p:spPr bwMode="auto">
            <a:xfrm>
              <a:off x="5195" y="1033"/>
              <a:ext cx="4" cy="519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74" name="Text Box 30"/>
            <p:cNvSpPr txBox="1">
              <a:spLocks noChangeArrowheads="1"/>
            </p:cNvSpPr>
            <p:nvPr/>
          </p:nvSpPr>
          <p:spPr bwMode="auto">
            <a:xfrm>
              <a:off x="4934" y="3491"/>
              <a:ext cx="35" cy="34"/>
            </a:xfrm>
            <a:prstGeom prst="rect">
              <a:avLst/>
            </a:prstGeom>
            <a:solidFill>
              <a:srgbClr val="FF66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9144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200"/>
            </a:p>
            <a:p>
              <a:pPr eaLnBrk="1" hangingPunct="1"/>
              <a:endParaRPr lang="en-US" sz="1200"/>
            </a:p>
            <a:p>
              <a:pPr eaLnBrk="1" hangingPunct="1"/>
              <a:endParaRPr lang="en-US" sz="1800">
                <a:latin typeface="Arial" pitchFamily="34" charset="0"/>
              </a:endParaRPr>
            </a:p>
          </p:txBody>
        </p:sp>
        <p:sp>
          <p:nvSpPr>
            <p:cNvPr id="26675" name="Line 31"/>
            <p:cNvSpPr>
              <a:spLocks noChangeShapeType="1"/>
            </p:cNvSpPr>
            <p:nvPr/>
          </p:nvSpPr>
          <p:spPr bwMode="auto">
            <a:xfrm>
              <a:off x="4054" y="3491"/>
              <a:ext cx="869" cy="0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76" name="Line 32"/>
            <p:cNvSpPr>
              <a:spLocks noChangeShapeType="1"/>
            </p:cNvSpPr>
            <p:nvPr/>
          </p:nvSpPr>
          <p:spPr bwMode="auto">
            <a:xfrm>
              <a:off x="4054" y="3525"/>
              <a:ext cx="869" cy="0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77" name="Line 33"/>
            <p:cNvSpPr>
              <a:spLocks noChangeShapeType="1"/>
            </p:cNvSpPr>
            <p:nvPr/>
          </p:nvSpPr>
          <p:spPr bwMode="auto">
            <a:xfrm rot="-5400000">
              <a:off x="3307" y="3314"/>
              <a:ext cx="3" cy="1529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78" name="Line 34"/>
            <p:cNvSpPr>
              <a:spLocks noChangeShapeType="1"/>
            </p:cNvSpPr>
            <p:nvPr/>
          </p:nvSpPr>
          <p:spPr bwMode="auto">
            <a:xfrm rot="10800000" flipH="1">
              <a:off x="5614" y="1008"/>
              <a:ext cx="2" cy="1520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79" name="Rectangle 35"/>
            <p:cNvSpPr>
              <a:spLocks noChangeArrowheads="1"/>
            </p:cNvSpPr>
            <p:nvPr/>
          </p:nvSpPr>
          <p:spPr bwMode="auto">
            <a:xfrm>
              <a:off x="2574" y="3742"/>
              <a:ext cx="115" cy="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80" name="Rectangle 36"/>
            <p:cNvSpPr>
              <a:spLocks noChangeArrowheads="1"/>
            </p:cNvSpPr>
            <p:nvPr/>
          </p:nvSpPr>
          <p:spPr bwMode="auto">
            <a:xfrm>
              <a:off x="4015" y="3107"/>
              <a:ext cx="115" cy="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81" name="Rectangle 37"/>
            <p:cNvSpPr>
              <a:spLocks noChangeArrowheads="1"/>
            </p:cNvSpPr>
            <p:nvPr/>
          </p:nvSpPr>
          <p:spPr bwMode="auto">
            <a:xfrm>
              <a:off x="5129" y="1348"/>
              <a:ext cx="115" cy="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82" name="Line 38"/>
            <p:cNvSpPr>
              <a:spLocks noChangeShapeType="1"/>
            </p:cNvSpPr>
            <p:nvPr/>
          </p:nvSpPr>
          <p:spPr bwMode="auto">
            <a:xfrm>
              <a:off x="4648" y="972"/>
              <a:ext cx="518" cy="0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 type="non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83" name="Line 39"/>
            <p:cNvSpPr>
              <a:spLocks noChangeShapeType="1"/>
            </p:cNvSpPr>
            <p:nvPr/>
          </p:nvSpPr>
          <p:spPr bwMode="auto">
            <a:xfrm>
              <a:off x="4107" y="535"/>
              <a:ext cx="1601" cy="0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 type="non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84" name="Text Box 40"/>
            <p:cNvSpPr txBox="1">
              <a:spLocks noChangeArrowheads="1"/>
            </p:cNvSpPr>
            <p:nvPr/>
          </p:nvSpPr>
          <p:spPr bwMode="auto">
            <a:xfrm>
              <a:off x="4752" y="144"/>
              <a:ext cx="265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b="1">
                  <a:solidFill>
                    <a:srgbClr val="FFCC00"/>
                  </a:solidFill>
                  <a:latin typeface="Arial" pitchFamily="34" charset="0"/>
                </a:rPr>
                <a:t>bx</a:t>
              </a:r>
            </a:p>
          </p:txBody>
        </p:sp>
        <p:sp>
          <p:nvSpPr>
            <p:cNvPr id="26685" name="Text Box 41"/>
            <p:cNvSpPr txBox="1">
              <a:spLocks noChangeArrowheads="1"/>
            </p:cNvSpPr>
            <p:nvPr/>
          </p:nvSpPr>
          <p:spPr bwMode="auto">
            <a:xfrm>
              <a:off x="4826" y="550"/>
              <a:ext cx="230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b="1" dirty="0" err="1">
                  <a:solidFill>
                    <a:srgbClr val="FF6600"/>
                  </a:solidFill>
                  <a:latin typeface="Arial" pitchFamily="34" charset="0"/>
                </a:rPr>
                <a:t>tx</a:t>
              </a:r>
              <a:endParaRPr lang="en-US" b="1" dirty="0">
                <a:solidFill>
                  <a:srgbClr val="FF6600"/>
                </a:solidFill>
                <a:latin typeface="Arial" pitchFamily="34" charset="0"/>
              </a:endParaRPr>
            </a:p>
          </p:txBody>
        </p:sp>
        <p:sp>
          <p:nvSpPr>
            <p:cNvPr id="26686" name="Text Box 42"/>
            <p:cNvSpPr txBox="1">
              <a:spLocks noChangeArrowheads="1"/>
            </p:cNvSpPr>
            <p:nvPr/>
          </p:nvSpPr>
          <p:spPr bwMode="auto">
            <a:xfrm>
              <a:off x="4572" y="754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6600"/>
                  </a:solidFill>
                  <a:latin typeface="Arial" pitchFamily="34" charset="0"/>
                </a:rPr>
                <a:t>0</a:t>
              </a:r>
            </a:p>
          </p:txBody>
        </p:sp>
        <p:sp>
          <p:nvSpPr>
            <p:cNvPr id="26687" name="Text Box 43"/>
            <p:cNvSpPr txBox="1">
              <a:spLocks noChangeArrowheads="1"/>
            </p:cNvSpPr>
            <p:nvPr/>
          </p:nvSpPr>
          <p:spPr bwMode="auto">
            <a:xfrm>
              <a:off x="4636" y="754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6600"/>
                  </a:solidFill>
                  <a:latin typeface="Arial" pitchFamily="34" charset="0"/>
                </a:rPr>
                <a:t>1</a:t>
              </a:r>
            </a:p>
          </p:txBody>
        </p:sp>
        <p:sp>
          <p:nvSpPr>
            <p:cNvPr id="26688" name="Text Box 44"/>
            <p:cNvSpPr txBox="1">
              <a:spLocks noChangeArrowheads="1"/>
            </p:cNvSpPr>
            <p:nvPr/>
          </p:nvSpPr>
          <p:spPr bwMode="auto">
            <a:xfrm>
              <a:off x="4802" y="753"/>
              <a:ext cx="77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6600"/>
                  </a:solidFill>
                  <a:latin typeface="Arial" pitchFamily="34" charset="0"/>
                </a:rPr>
                <a:t>TILE_WIDTH-1</a:t>
              </a:r>
            </a:p>
          </p:txBody>
        </p:sp>
        <p:sp>
          <p:nvSpPr>
            <p:cNvPr id="26689" name="Text Box 45"/>
            <p:cNvSpPr txBox="1">
              <a:spLocks noChangeArrowheads="1"/>
            </p:cNvSpPr>
            <p:nvPr/>
          </p:nvSpPr>
          <p:spPr bwMode="auto">
            <a:xfrm>
              <a:off x="4700" y="754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6600"/>
                  </a:solidFill>
                  <a:latin typeface="Arial" pitchFamily="34" charset="0"/>
                </a:rPr>
                <a:t>2</a:t>
              </a:r>
            </a:p>
          </p:txBody>
        </p:sp>
        <p:sp>
          <p:nvSpPr>
            <p:cNvPr id="26690" name="Line 46"/>
            <p:cNvSpPr>
              <a:spLocks noChangeShapeType="1"/>
            </p:cNvSpPr>
            <p:nvPr/>
          </p:nvSpPr>
          <p:spPr bwMode="auto">
            <a:xfrm>
              <a:off x="4656" y="910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91" name="Line 47"/>
            <p:cNvSpPr>
              <a:spLocks noChangeShapeType="1"/>
            </p:cNvSpPr>
            <p:nvPr/>
          </p:nvSpPr>
          <p:spPr bwMode="auto">
            <a:xfrm>
              <a:off x="5160" y="910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92" name="Line 48"/>
            <p:cNvSpPr>
              <a:spLocks noChangeShapeType="1"/>
            </p:cNvSpPr>
            <p:nvPr/>
          </p:nvSpPr>
          <p:spPr bwMode="auto">
            <a:xfrm>
              <a:off x="4120" y="470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93" name="Line 49"/>
            <p:cNvSpPr>
              <a:spLocks noChangeShapeType="1"/>
            </p:cNvSpPr>
            <p:nvPr/>
          </p:nvSpPr>
          <p:spPr bwMode="auto">
            <a:xfrm>
              <a:off x="5168" y="470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94" name="Line 50"/>
            <p:cNvSpPr>
              <a:spLocks noChangeShapeType="1"/>
            </p:cNvSpPr>
            <p:nvPr/>
          </p:nvSpPr>
          <p:spPr bwMode="auto">
            <a:xfrm>
              <a:off x="5704" y="470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95" name="Text Box 51"/>
            <p:cNvSpPr txBox="1">
              <a:spLocks noChangeArrowheads="1"/>
            </p:cNvSpPr>
            <p:nvPr/>
          </p:nvSpPr>
          <p:spPr bwMode="auto">
            <a:xfrm>
              <a:off x="4292" y="318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CC00"/>
                  </a:solidFill>
                  <a:latin typeface="Arial" pitchFamily="34" charset="0"/>
                </a:rPr>
                <a:t>0</a:t>
              </a:r>
            </a:p>
          </p:txBody>
        </p:sp>
        <p:sp>
          <p:nvSpPr>
            <p:cNvPr id="26696" name="Text Box 52"/>
            <p:cNvSpPr txBox="1">
              <a:spLocks noChangeArrowheads="1"/>
            </p:cNvSpPr>
            <p:nvPr/>
          </p:nvSpPr>
          <p:spPr bwMode="auto">
            <a:xfrm>
              <a:off x="4796" y="318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CC00"/>
                  </a:solidFill>
                  <a:latin typeface="Arial" pitchFamily="34" charset="0"/>
                </a:rPr>
                <a:t>1</a:t>
              </a:r>
            </a:p>
          </p:txBody>
        </p:sp>
        <p:sp>
          <p:nvSpPr>
            <p:cNvPr id="26697" name="Text Box 53"/>
            <p:cNvSpPr txBox="1">
              <a:spLocks noChangeArrowheads="1"/>
            </p:cNvSpPr>
            <p:nvPr/>
          </p:nvSpPr>
          <p:spPr bwMode="auto">
            <a:xfrm>
              <a:off x="5332" y="318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CC00"/>
                  </a:solidFill>
                  <a:latin typeface="Arial" pitchFamily="34" charset="0"/>
                </a:rPr>
                <a:t>2</a:t>
              </a:r>
            </a:p>
          </p:txBody>
        </p:sp>
        <p:sp>
          <p:nvSpPr>
            <p:cNvPr id="26698" name="Line 54"/>
            <p:cNvSpPr>
              <a:spLocks noChangeShapeType="1"/>
            </p:cNvSpPr>
            <p:nvPr/>
          </p:nvSpPr>
          <p:spPr bwMode="auto">
            <a:xfrm rot="-5400000">
              <a:off x="2258" y="3386"/>
              <a:ext cx="518" cy="0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 type="none" w="lg" len="med"/>
              <a:tailEnd type="non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99" name="Line 55"/>
            <p:cNvSpPr>
              <a:spLocks noChangeShapeType="1"/>
            </p:cNvSpPr>
            <p:nvPr/>
          </p:nvSpPr>
          <p:spPr bwMode="auto">
            <a:xfrm rot="-5400000">
              <a:off x="1039" y="3428"/>
              <a:ext cx="1601" cy="0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 type="none" w="lg" len="med"/>
              <a:tailEnd type="non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00" name="Text Box 56"/>
            <p:cNvSpPr txBox="1">
              <a:spLocks noChangeArrowheads="1"/>
            </p:cNvSpPr>
            <p:nvPr/>
          </p:nvSpPr>
          <p:spPr bwMode="auto">
            <a:xfrm>
              <a:off x="1392" y="3325"/>
              <a:ext cx="265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b="1">
                  <a:solidFill>
                    <a:srgbClr val="FFCC00"/>
                  </a:solidFill>
                  <a:latin typeface="Arial" pitchFamily="34" charset="0"/>
                </a:rPr>
                <a:t>by</a:t>
              </a:r>
            </a:p>
          </p:txBody>
        </p:sp>
        <p:sp>
          <p:nvSpPr>
            <p:cNvPr id="26701" name="Text Box 57"/>
            <p:cNvSpPr txBox="1">
              <a:spLocks noChangeArrowheads="1"/>
            </p:cNvSpPr>
            <p:nvPr/>
          </p:nvSpPr>
          <p:spPr bwMode="auto">
            <a:xfrm>
              <a:off x="1872" y="3264"/>
              <a:ext cx="230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b="1">
                  <a:solidFill>
                    <a:srgbClr val="FF6600"/>
                  </a:solidFill>
                  <a:latin typeface="Arial" pitchFamily="34" charset="0"/>
                </a:rPr>
                <a:t>ty</a:t>
              </a:r>
            </a:p>
          </p:txBody>
        </p:sp>
        <p:sp>
          <p:nvSpPr>
            <p:cNvPr id="26702" name="Text Box 58"/>
            <p:cNvSpPr txBox="1">
              <a:spLocks noChangeArrowheads="1"/>
            </p:cNvSpPr>
            <p:nvPr/>
          </p:nvSpPr>
          <p:spPr bwMode="auto">
            <a:xfrm>
              <a:off x="2312" y="3232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6600"/>
                  </a:solidFill>
                  <a:latin typeface="Arial" pitchFamily="34" charset="0"/>
                </a:rPr>
                <a:t>2</a:t>
              </a:r>
            </a:p>
          </p:txBody>
        </p:sp>
        <p:sp>
          <p:nvSpPr>
            <p:cNvPr id="26703" name="Text Box 59"/>
            <p:cNvSpPr txBox="1">
              <a:spLocks noChangeArrowheads="1"/>
            </p:cNvSpPr>
            <p:nvPr/>
          </p:nvSpPr>
          <p:spPr bwMode="auto">
            <a:xfrm>
              <a:off x="2312" y="3152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6600"/>
                  </a:solidFill>
                  <a:latin typeface="Arial" pitchFamily="34" charset="0"/>
                </a:rPr>
                <a:t>1</a:t>
              </a:r>
            </a:p>
          </p:txBody>
        </p:sp>
        <p:sp>
          <p:nvSpPr>
            <p:cNvPr id="26704" name="Line 60"/>
            <p:cNvSpPr>
              <a:spLocks noChangeShapeType="1"/>
            </p:cNvSpPr>
            <p:nvPr/>
          </p:nvSpPr>
          <p:spPr bwMode="auto">
            <a:xfrm rot="-5400000">
              <a:off x="2488" y="3288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05" name="Line 61"/>
            <p:cNvSpPr>
              <a:spLocks noChangeShapeType="1"/>
            </p:cNvSpPr>
            <p:nvPr/>
          </p:nvSpPr>
          <p:spPr bwMode="auto">
            <a:xfrm rot="-5400000">
              <a:off x="2488" y="3224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06" name="Text Box 62"/>
            <p:cNvSpPr txBox="1">
              <a:spLocks noChangeArrowheads="1"/>
            </p:cNvSpPr>
            <p:nvPr/>
          </p:nvSpPr>
          <p:spPr bwMode="auto">
            <a:xfrm>
              <a:off x="2304" y="3072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6600"/>
                  </a:solidFill>
                  <a:latin typeface="Arial" pitchFamily="34" charset="0"/>
                </a:rPr>
                <a:t>0</a:t>
              </a:r>
            </a:p>
          </p:txBody>
        </p:sp>
        <p:sp>
          <p:nvSpPr>
            <p:cNvPr id="26707" name="Line 63"/>
            <p:cNvSpPr>
              <a:spLocks noChangeShapeType="1"/>
            </p:cNvSpPr>
            <p:nvPr/>
          </p:nvSpPr>
          <p:spPr bwMode="auto">
            <a:xfrm rot="-5400000">
              <a:off x="2488" y="3160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09" name="Line 65"/>
            <p:cNvSpPr>
              <a:spLocks noChangeShapeType="1"/>
            </p:cNvSpPr>
            <p:nvPr/>
          </p:nvSpPr>
          <p:spPr bwMode="auto">
            <a:xfrm rot="-5400000">
              <a:off x="2486" y="3557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10" name="Line 66"/>
            <p:cNvSpPr>
              <a:spLocks noChangeShapeType="1"/>
            </p:cNvSpPr>
            <p:nvPr/>
          </p:nvSpPr>
          <p:spPr bwMode="auto">
            <a:xfrm rot="-5400000">
              <a:off x="1808" y="4195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11" name="Line 67"/>
            <p:cNvSpPr>
              <a:spLocks noChangeShapeType="1"/>
            </p:cNvSpPr>
            <p:nvPr/>
          </p:nvSpPr>
          <p:spPr bwMode="auto">
            <a:xfrm rot="-5400000">
              <a:off x="1800" y="3667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12" name="Line 68"/>
            <p:cNvSpPr>
              <a:spLocks noChangeShapeType="1"/>
            </p:cNvSpPr>
            <p:nvPr/>
          </p:nvSpPr>
          <p:spPr bwMode="auto">
            <a:xfrm rot="-5400000">
              <a:off x="1808" y="3147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13" name="Text Box 69"/>
            <p:cNvSpPr txBox="1">
              <a:spLocks noChangeArrowheads="1"/>
            </p:cNvSpPr>
            <p:nvPr/>
          </p:nvSpPr>
          <p:spPr bwMode="auto">
            <a:xfrm>
              <a:off x="1636" y="3883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CC00"/>
                  </a:solidFill>
                  <a:latin typeface="Arial" pitchFamily="34" charset="0"/>
                </a:rPr>
                <a:t>2</a:t>
              </a:r>
            </a:p>
          </p:txBody>
        </p:sp>
        <p:sp>
          <p:nvSpPr>
            <p:cNvPr id="26714" name="Text Box 70"/>
            <p:cNvSpPr txBox="1">
              <a:spLocks noChangeArrowheads="1"/>
            </p:cNvSpPr>
            <p:nvPr/>
          </p:nvSpPr>
          <p:spPr bwMode="auto">
            <a:xfrm>
              <a:off x="1636" y="3379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CC00"/>
                  </a:solidFill>
                  <a:latin typeface="Arial" pitchFamily="34" charset="0"/>
                </a:rPr>
                <a:t>1</a:t>
              </a:r>
            </a:p>
          </p:txBody>
        </p:sp>
        <p:sp>
          <p:nvSpPr>
            <p:cNvPr id="26715" name="Text Box 71"/>
            <p:cNvSpPr txBox="1">
              <a:spLocks noChangeArrowheads="1"/>
            </p:cNvSpPr>
            <p:nvPr/>
          </p:nvSpPr>
          <p:spPr bwMode="auto">
            <a:xfrm>
              <a:off x="1636" y="2843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CC00"/>
                  </a:solidFill>
                  <a:latin typeface="Arial" pitchFamily="34" charset="0"/>
                </a:rPr>
                <a:t>0</a:t>
              </a:r>
            </a:p>
          </p:txBody>
        </p:sp>
        <p:sp>
          <p:nvSpPr>
            <p:cNvPr id="26716" name="Line 72"/>
            <p:cNvSpPr>
              <a:spLocks noChangeShapeType="1"/>
            </p:cNvSpPr>
            <p:nvPr/>
          </p:nvSpPr>
          <p:spPr bwMode="auto">
            <a:xfrm>
              <a:off x="4640" y="470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17" name="Line 73"/>
            <p:cNvSpPr>
              <a:spLocks noChangeShapeType="1"/>
            </p:cNvSpPr>
            <p:nvPr/>
          </p:nvSpPr>
          <p:spPr bwMode="auto">
            <a:xfrm rot="-5400000">
              <a:off x="1808" y="2611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18" name="Line 74"/>
            <p:cNvSpPr>
              <a:spLocks noChangeShapeType="1"/>
            </p:cNvSpPr>
            <p:nvPr/>
          </p:nvSpPr>
          <p:spPr bwMode="auto">
            <a:xfrm>
              <a:off x="4704" y="910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19" name="Line 75"/>
            <p:cNvSpPr>
              <a:spLocks noChangeShapeType="1"/>
            </p:cNvSpPr>
            <p:nvPr/>
          </p:nvSpPr>
          <p:spPr bwMode="auto">
            <a:xfrm>
              <a:off x="4752" y="910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20" name="Line 76"/>
            <p:cNvSpPr>
              <a:spLocks noChangeShapeType="1"/>
            </p:cNvSpPr>
            <p:nvPr/>
          </p:nvSpPr>
          <p:spPr bwMode="auto">
            <a:xfrm>
              <a:off x="4808" y="910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21" name="Line 77"/>
            <p:cNvSpPr>
              <a:spLocks noChangeShapeType="1"/>
            </p:cNvSpPr>
            <p:nvPr/>
          </p:nvSpPr>
          <p:spPr bwMode="auto">
            <a:xfrm>
              <a:off x="5112" y="910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22" name="Line 78"/>
            <p:cNvSpPr>
              <a:spLocks noChangeShapeType="1"/>
            </p:cNvSpPr>
            <p:nvPr/>
          </p:nvSpPr>
          <p:spPr bwMode="auto">
            <a:xfrm rot="-5400000">
              <a:off x="2488" y="3104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23" name="Line 79"/>
            <p:cNvSpPr>
              <a:spLocks noChangeShapeType="1"/>
            </p:cNvSpPr>
            <p:nvPr/>
          </p:nvSpPr>
          <p:spPr bwMode="auto">
            <a:xfrm rot="-5400000">
              <a:off x="2486" y="3605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24" name="Text Box 80"/>
            <p:cNvSpPr txBox="1">
              <a:spLocks noChangeArrowheads="1"/>
            </p:cNvSpPr>
            <p:nvPr/>
          </p:nvSpPr>
          <p:spPr bwMode="auto">
            <a:xfrm rot="16200000">
              <a:off x="5041" y="1244"/>
              <a:ext cx="469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TILE_WIDTH</a:t>
              </a:r>
            </a:p>
          </p:txBody>
        </p:sp>
        <p:sp>
          <p:nvSpPr>
            <p:cNvPr id="26725" name="Text Box 81"/>
            <p:cNvSpPr txBox="1">
              <a:spLocks noChangeArrowheads="1"/>
            </p:cNvSpPr>
            <p:nvPr/>
          </p:nvSpPr>
          <p:spPr bwMode="auto">
            <a:xfrm rot="16200000">
              <a:off x="5129" y="1694"/>
              <a:ext cx="469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TILE_WIDTH</a:t>
              </a:r>
            </a:p>
            <a:p>
              <a:pPr algn="ctr" eaLnBrk="1" hangingPunct="1"/>
              <a:endParaRPr lang="en-US" sz="1800" dirty="0">
                <a:latin typeface="Arial" pitchFamily="34" charset="0"/>
              </a:endParaRPr>
            </a:p>
          </p:txBody>
        </p:sp>
        <p:sp>
          <p:nvSpPr>
            <p:cNvPr id="26726" name="Text Box 82"/>
            <p:cNvSpPr txBox="1">
              <a:spLocks noChangeArrowheads="1"/>
            </p:cNvSpPr>
            <p:nvPr/>
          </p:nvSpPr>
          <p:spPr bwMode="auto">
            <a:xfrm rot="16200000">
              <a:off x="5061" y="3308"/>
              <a:ext cx="517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TILE_WIDTHE</a:t>
              </a:r>
            </a:p>
          </p:txBody>
        </p:sp>
        <p:sp>
          <p:nvSpPr>
            <p:cNvPr id="26727" name="Text Box 83"/>
            <p:cNvSpPr txBox="1">
              <a:spLocks noChangeArrowheads="1"/>
            </p:cNvSpPr>
            <p:nvPr/>
          </p:nvSpPr>
          <p:spPr bwMode="auto">
            <a:xfrm rot="16200000">
              <a:off x="5404" y="3282"/>
              <a:ext cx="259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WIDTH</a:t>
              </a:r>
            </a:p>
          </p:txBody>
        </p:sp>
        <p:sp>
          <p:nvSpPr>
            <p:cNvPr id="26728" name="Text Box 84"/>
            <p:cNvSpPr txBox="1">
              <a:spLocks noChangeArrowheads="1"/>
            </p:cNvSpPr>
            <p:nvPr/>
          </p:nvSpPr>
          <p:spPr bwMode="auto">
            <a:xfrm rot="16200000">
              <a:off x="5386" y="1524"/>
              <a:ext cx="259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WIDTH</a:t>
              </a:r>
            </a:p>
          </p:txBody>
        </p:sp>
        <p:sp>
          <p:nvSpPr>
            <p:cNvPr id="26729" name="Text Box 85"/>
            <p:cNvSpPr txBox="1">
              <a:spLocks noChangeArrowheads="1"/>
            </p:cNvSpPr>
            <p:nvPr/>
          </p:nvSpPr>
          <p:spPr bwMode="auto">
            <a:xfrm>
              <a:off x="2544" y="3120"/>
              <a:ext cx="517" cy="501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800">
                <a:latin typeface="Arial" pitchFamily="34" charset="0"/>
              </a:endParaRPr>
            </a:p>
          </p:txBody>
        </p:sp>
        <p:sp>
          <p:nvSpPr>
            <p:cNvPr id="26730" name="Text Box 86"/>
            <p:cNvSpPr txBox="1">
              <a:spLocks noChangeArrowheads="1"/>
            </p:cNvSpPr>
            <p:nvPr/>
          </p:nvSpPr>
          <p:spPr bwMode="auto">
            <a:xfrm>
              <a:off x="4656" y="1008"/>
              <a:ext cx="513" cy="555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800">
                <a:latin typeface="Arial" pitchFamily="34" charset="0"/>
              </a:endParaRPr>
            </a:p>
          </p:txBody>
        </p:sp>
        <p:sp>
          <p:nvSpPr>
            <p:cNvPr id="26731" name="Text Box 87"/>
            <p:cNvSpPr txBox="1">
              <a:spLocks noChangeArrowheads="1"/>
            </p:cNvSpPr>
            <p:nvPr/>
          </p:nvSpPr>
          <p:spPr bwMode="auto">
            <a:xfrm>
              <a:off x="2544" y="3476"/>
              <a:ext cx="1518" cy="50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9144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800">
                <a:latin typeface="Arial" pitchFamily="34" charset="0"/>
              </a:endParaRPr>
            </a:p>
          </p:txBody>
        </p:sp>
        <p:sp>
          <p:nvSpPr>
            <p:cNvPr id="26732" name="Text Box 88"/>
            <p:cNvSpPr txBox="1">
              <a:spLocks noChangeArrowheads="1"/>
            </p:cNvSpPr>
            <p:nvPr/>
          </p:nvSpPr>
          <p:spPr bwMode="auto">
            <a:xfrm>
              <a:off x="4932" y="1008"/>
              <a:ext cx="48" cy="1536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9144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800">
                <a:latin typeface="Arial" pitchFamily="34" charset="0"/>
              </a:endParaRPr>
            </a:p>
          </p:txBody>
        </p:sp>
      </p:grpSp>
      <p:sp>
        <p:nvSpPr>
          <p:cNvPr id="26628" name="Rectangle 89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034338" cy="579437"/>
          </a:xfrm>
        </p:spPr>
        <p:txBody>
          <a:bodyPr>
            <a:normAutofit fontScale="90000"/>
          </a:bodyPr>
          <a:lstStyle/>
          <a:p>
            <a:pPr algn="l" eaLnBrk="1" hangingPunct="1"/>
            <a:r>
              <a:rPr lang="en-US" dirty="0"/>
              <a:t>Loading an Input Tile 1</a:t>
            </a:r>
          </a:p>
        </p:txBody>
      </p:sp>
      <p:sp>
        <p:nvSpPr>
          <p:cNvPr id="26629" name="Rectangle 91"/>
          <p:cNvSpPr>
            <a:spLocks noChangeArrowheads="1"/>
          </p:cNvSpPr>
          <p:nvPr/>
        </p:nvSpPr>
        <p:spPr bwMode="auto">
          <a:xfrm rot="-5400000">
            <a:off x="4021138" y="6675438"/>
            <a:ext cx="182562" cy="182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44" name="Rectangle 1"/>
          <p:cNvSpPr>
            <a:spLocks noChangeArrowheads="1"/>
          </p:cNvSpPr>
          <p:nvPr/>
        </p:nvSpPr>
        <p:spPr bwMode="auto">
          <a:xfrm>
            <a:off x="5380038" y="5524500"/>
            <a:ext cx="66675" cy="76200"/>
          </a:xfrm>
          <a:prstGeom prst="rect">
            <a:avLst/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6645" name="Rectangle 3"/>
          <p:cNvSpPr>
            <a:spLocks noChangeArrowheads="1"/>
          </p:cNvSpPr>
          <p:nvPr/>
        </p:nvSpPr>
        <p:spPr bwMode="auto">
          <a:xfrm>
            <a:off x="7828574" y="3071813"/>
            <a:ext cx="80963" cy="60325"/>
          </a:xfrm>
          <a:prstGeom prst="rect">
            <a:avLst/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6646" name="TextBox 2"/>
          <p:cNvSpPr txBox="1">
            <a:spLocks noChangeArrowheads="1"/>
          </p:cNvSpPr>
          <p:nvPr/>
        </p:nvSpPr>
        <p:spPr bwMode="auto">
          <a:xfrm>
            <a:off x="885825" y="1447800"/>
            <a:ext cx="5368827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9pPr>
          </a:lstStyle>
          <a:p>
            <a:pPr eaLnBrk="1" hangingPunct="1"/>
            <a:r>
              <a:rPr lang="en-US" dirty="0">
                <a:solidFill>
                  <a:schemeClr val="tx1"/>
                </a:solidFill>
              </a:rPr>
              <a:t>Accessing tile 1 in 2D indexing:</a:t>
            </a:r>
          </a:p>
          <a:p>
            <a:pPr eaLnBrk="1" hangingPunct="1"/>
            <a:endParaRPr lang="en-US" dirty="0">
              <a:solidFill>
                <a:schemeClr val="tx1"/>
              </a:solidFill>
            </a:endParaRPr>
          </a:p>
          <a:p>
            <a:pPr eaLnBrk="1" hangingPunct="1"/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dirty="0">
                <a:solidFill>
                  <a:schemeClr val="tx1"/>
                </a:solidFill>
                <a:latin typeface="Courier New"/>
                <a:cs typeface="Courier New"/>
              </a:rPr>
              <a:t>M[Row][1*</a:t>
            </a:r>
            <a:r>
              <a:rPr lang="en-US" dirty="0" err="1">
                <a:solidFill>
                  <a:schemeClr val="tx1"/>
                </a:solidFill>
                <a:latin typeface="Courier New"/>
                <a:cs typeface="Courier New"/>
              </a:rPr>
              <a:t>TILE_WIDTH+tx</a:t>
            </a:r>
            <a:r>
              <a:rPr lang="en-US" dirty="0">
                <a:solidFill>
                  <a:schemeClr val="tx1"/>
                </a:solidFill>
                <a:latin typeface="Courier New"/>
                <a:cs typeface="Courier New"/>
              </a:rPr>
              <a:t>]</a:t>
            </a:r>
          </a:p>
          <a:p>
            <a:pPr eaLnBrk="1" hangingPunct="1"/>
            <a:r>
              <a:rPr lang="en-US" dirty="0">
                <a:solidFill>
                  <a:schemeClr val="tx1"/>
                </a:solidFill>
                <a:latin typeface="Courier New"/>
                <a:cs typeface="Courier New"/>
              </a:rPr>
              <a:t>	N[1*</a:t>
            </a:r>
            <a:r>
              <a:rPr lang="en-US" dirty="0" err="1">
                <a:solidFill>
                  <a:schemeClr val="tx1"/>
                </a:solidFill>
                <a:latin typeface="Courier New"/>
                <a:cs typeface="Courier New"/>
              </a:rPr>
              <a:t>TILE_WIDTH+ty</a:t>
            </a:r>
            <a:r>
              <a:rPr lang="en-US" dirty="0">
                <a:solidFill>
                  <a:schemeClr val="tx1"/>
                </a:solidFill>
                <a:latin typeface="Courier New"/>
                <a:cs typeface="Courier New"/>
              </a:rPr>
              <a:t>][Col]</a:t>
            </a:r>
          </a:p>
        </p:txBody>
      </p:sp>
      <p:sp>
        <p:nvSpPr>
          <p:cNvPr id="95" name="Text Box 64"/>
          <p:cNvSpPr txBox="1">
            <a:spLocks noChangeArrowheads="1"/>
          </p:cNvSpPr>
          <p:nvPr/>
        </p:nvSpPr>
        <p:spPr bwMode="auto">
          <a:xfrm rot="5400000">
            <a:off x="3155950" y="5764213"/>
            <a:ext cx="1235075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sz="1200" b="1" dirty="0">
                <a:solidFill>
                  <a:srgbClr val="FF6600"/>
                </a:solidFill>
                <a:latin typeface="Arial" pitchFamily="34" charset="0"/>
              </a:rPr>
              <a:t>TILE_WIDTH-1</a:t>
            </a:r>
          </a:p>
        </p:txBody>
      </p:sp>
    </p:spTree>
    <p:extLst>
      <p:ext uri="{BB962C8B-B14F-4D97-AF65-F5344CB8AC3E}">
        <p14:creationId xmlns:p14="http://schemas.microsoft.com/office/powerpoint/2010/main" val="2339213388"/>
      </p:ext>
    </p:extLst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F99C84BE-982F-495B-A97A-A51DA6C7529D}" type="slidenum">
              <a:rPr lang="en-US" sz="1400" smtClean="0">
                <a:solidFill>
                  <a:srgbClr val="000000"/>
                </a:solidFill>
              </a:rPr>
              <a:pPr eaLnBrk="1" hangingPunct="1"/>
              <a:t>48</a:t>
            </a:fld>
            <a:endParaRPr lang="en-US" sz="1400">
              <a:solidFill>
                <a:srgbClr val="000000"/>
              </a:solidFill>
            </a:endParaRPr>
          </a:p>
        </p:txBody>
      </p:sp>
      <p:grpSp>
        <p:nvGrpSpPr>
          <p:cNvPr id="26627" name="Group 2"/>
          <p:cNvGrpSpPr>
            <a:grpSpLocks/>
          </p:cNvGrpSpPr>
          <p:nvPr/>
        </p:nvGrpSpPr>
        <p:grpSpPr bwMode="auto">
          <a:xfrm>
            <a:off x="2209800" y="228600"/>
            <a:ext cx="6934200" cy="6483350"/>
            <a:chOff x="1392" y="144"/>
            <a:chExt cx="4368" cy="4084"/>
          </a:xfrm>
        </p:grpSpPr>
        <p:sp>
          <p:nvSpPr>
            <p:cNvPr id="26647" name="Text Box 3"/>
            <p:cNvSpPr txBox="1">
              <a:spLocks noChangeArrowheads="1"/>
            </p:cNvSpPr>
            <p:nvPr/>
          </p:nvSpPr>
          <p:spPr bwMode="auto">
            <a:xfrm>
              <a:off x="2544" y="2562"/>
              <a:ext cx="1536" cy="1566"/>
            </a:xfrm>
            <a:prstGeom prst="rect">
              <a:avLst/>
            </a:prstGeom>
            <a:solidFill>
              <a:srgbClr val="99FF66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r>
                <a:rPr lang="en-US" sz="1600" b="1" dirty="0">
                  <a:solidFill>
                    <a:srgbClr val="1D07BF"/>
                  </a:solidFill>
                  <a:latin typeface="Arial" pitchFamily="34" charset="0"/>
                </a:rPr>
                <a:t>M</a:t>
              </a:r>
              <a:endParaRPr lang="en-US" dirty="0">
                <a:solidFill>
                  <a:srgbClr val="1D07BF"/>
                </a:solidFill>
                <a:latin typeface="Arial" pitchFamily="34" charset="0"/>
              </a:endParaRPr>
            </a:p>
          </p:txBody>
        </p:sp>
        <p:sp>
          <p:nvSpPr>
            <p:cNvPr id="26648" name="Text Box 4"/>
            <p:cNvSpPr txBox="1">
              <a:spLocks noChangeArrowheads="1"/>
            </p:cNvSpPr>
            <p:nvPr/>
          </p:nvSpPr>
          <p:spPr bwMode="auto">
            <a:xfrm>
              <a:off x="3072" y="3120"/>
              <a:ext cx="517" cy="501"/>
            </a:xfrm>
            <a:prstGeom prst="rect">
              <a:avLst/>
            </a:prstGeom>
            <a:solidFill>
              <a:srgbClr val="FF66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800">
                <a:latin typeface="Arial" pitchFamily="34" charset="0"/>
              </a:endParaRPr>
            </a:p>
          </p:txBody>
        </p:sp>
        <p:sp>
          <p:nvSpPr>
            <p:cNvPr id="26649" name="Text Box 5"/>
            <p:cNvSpPr txBox="1">
              <a:spLocks noChangeArrowheads="1"/>
            </p:cNvSpPr>
            <p:nvPr/>
          </p:nvSpPr>
          <p:spPr bwMode="auto">
            <a:xfrm>
              <a:off x="4128" y="1008"/>
              <a:ext cx="1632" cy="1536"/>
            </a:xfrm>
            <a:prstGeom prst="rect">
              <a:avLst/>
            </a:prstGeom>
            <a:solidFill>
              <a:srgbClr val="99FF66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r>
                <a:rPr lang="en-US" sz="1600" b="1" dirty="0">
                  <a:solidFill>
                    <a:srgbClr val="1D07BF"/>
                  </a:solidFill>
                  <a:latin typeface="Arial" pitchFamily="34" charset="0"/>
                </a:rPr>
                <a:t>N</a:t>
              </a:r>
              <a:endParaRPr lang="en-US" dirty="0">
                <a:solidFill>
                  <a:srgbClr val="1D07BF"/>
                </a:solidFill>
                <a:latin typeface="Arial" pitchFamily="34" charset="0"/>
              </a:endParaRPr>
            </a:p>
          </p:txBody>
        </p:sp>
        <p:sp>
          <p:nvSpPr>
            <p:cNvPr id="26650" name="Text Box 6"/>
            <p:cNvSpPr txBox="1">
              <a:spLocks noChangeArrowheads="1"/>
            </p:cNvSpPr>
            <p:nvPr/>
          </p:nvSpPr>
          <p:spPr bwMode="auto">
            <a:xfrm>
              <a:off x="4656" y="1536"/>
              <a:ext cx="513" cy="555"/>
            </a:xfrm>
            <a:prstGeom prst="rect">
              <a:avLst/>
            </a:prstGeom>
            <a:solidFill>
              <a:srgbClr val="FF66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800">
                <a:latin typeface="Arial" pitchFamily="34" charset="0"/>
              </a:endParaRPr>
            </a:p>
          </p:txBody>
        </p:sp>
        <p:sp>
          <p:nvSpPr>
            <p:cNvPr id="26651" name="Text Box 7"/>
            <p:cNvSpPr txBox="1">
              <a:spLocks noChangeArrowheads="1"/>
            </p:cNvSpPr>
            <p:nvPr/>
          </p:nvSpPr>
          <p:spPr bwMode="auto">
            <a:xfrm>
              <a:off x="4128" y="2565"/>
              <a:ext cx="1632" cy="1563"/>
            </a:xfrm>
            <a:prstGeom prst="rect">
              <a:avLst/>
            </a:prstGeom>
            <a:solidFill>
              <a:srgbClr val="99FF66"/>
            </a:solidFill>
            <a:ln w="9525" algn="ctr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r>
                <a:rPr lang="en-US" sz="1600" b="1" dirty="0">
                  <a:solidFill>
                    <a:srgbClr val="1D07BF"/>
                  </a:solidFill>
                  <a:latin typeface="Arial" pitchFamily="34" charset="0"/>
                </a:rPr>
                <a:t>P</a:t>
              </a:r>
              <a:endParaRPr lang="en-US" dirty="0">
                <a:solidFill>
                  <a:srgbClr val="1D07BF"/>
                </a:solidFill>
                <a:latin typeface="Arial" pitchFamily="34" charset="0"/>
              </a:endParaRPr>
            </a:p>
          </p:txBody>
        </p:sp>
        <p:sp>
          <p:nvSpPr>
            <p:cNvPr id="26652" name="Text Box 8"/>
            <p:cNvSpPr txBox="1">
              <a:spLocks noChangeArrowheads="1"/>
            </p:cNvSpPr>
            <p:nvPr/>
          </p:nvSpPr>
          <p:spPr bwMode="auto">
            <a:xfrm>
              <a:off x="4650" y="3103"/>
              <a:ext cx="519" cy="518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800" dirty="0">
                <a:latin typeface="Arial" pitchFamily="34" charset="0"/>
              </a:endParaRPr>
            </a:p>
          </p:txBody>
        </p:sp>
        <p:sp>
          <p:nvSpPr>
            <p:cNvPr id="26653" name="Line 9"/>
            <p:cNvSpPr>
              <a:spLocks noChangeShapeType="1"/>
            </p:cNvSpPr>
            <p:nvPr/>
          </p:nvSpPr>
          <p:spPr bwMode="auto">
            <a:xfrm>
              <a:off x="4650" y="2520"/>
              <a:ext cx="0" cy="577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54" name="Line 10"/>
            <p:cNvSpPr>
              <a:spLocks noChangeShapeType="1"/>
            </p:cNvSpPr>
            <p:nvPr/>
          </p:nvSpPr>
          <p:spPr bwMode="auto">
            <a:xfrm>
              <a:off x="5165" y="2526"/>
              <a:ext cx="0" cy="576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55" name="Line 11"/>
            <p:cNvSpPr>
              <a:spLocks noChangeShapeType="1"/>
            </p:cNvSpPr>
            <p:nvPr/>
          </p:nvSpPr>
          <p:spPr bwMode="auto">
            <a:xfrm>
              <a:off x="4062" y="3108"/>
              <a:ext cx="588" cy="0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56" name="Line 12"/>
            <p:cNvSpPr>
              <a:spLocks noChangeShapeType="1"/>
            </p:cNvSpPr>
            <p:nvPr/>
          </p:nvSpPr>
          <p:spPr bwMode="auto">
            <a:xfrm>
              <a:off x="4062" y="3617"/>
              <a:ext cx="588" cy="1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57" name="Line 13"/>
            <p:cNvSpPr>
              <a:spLocks noChangeShapeType="1"/>
            </p:cNvSpPr>
            <p:nvPr/>
          </p:nvSpPr>
          <p:spPr bwMode="auto">
            <a:xfrm>
              <a:off x="4968" y="2506"/>
              <a:ext cx="1" cy="985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58" name="Line 14"/>
            <p:cNvSpPr>
              <a:spLocks noChangeShapeType="1"/>
            </p:cNvSpPr>
            <p:nvPr/>
          </p:nvSpPr>
          <p:spPr bwMode="auto">
            <a:xfrm>
              <a:off x="4934" y="2503"/>
              <a:ext cx="0" cy="983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59" name="Line 15"/>
            <p:cNvSpPr>
              <a:spLocks noChangeShapeType="1"/>
            </p:cNvSpPr>
            <p:nvPr/>
          </p:nvSpPr>
          <p:spPr bwMode="auto">
            <a:xfrm flipH="1">
              <a:off x="3539" y="3099"/>
              <a:ext cx="0" cy="518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60" name="Line 16"/>
            <p:cNvSpPr>
              <a:spLocks noChangeShapeType="1"/>
            </p:cNvSpPr>
            <p:nvPr/>
          </p:nvSpPr>
          <p:spPr bwMode="auto">
            <a:xfrm flipV="1">
              <a:off x="4650" y="1980"/>
              <a:ext cx="515" cy="1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61" name="Line 17"/>
            <p:cNvSpPr>
              <a:spLocks noChangeShapeType="1"/>
            </p:cNvSpPr>
            <p:nvPr/>
          </p:nvSpPr>
          <p:spPr bwMode="auto">
            <a:xfrm>
              <a:off x="5616" y="2559"/>
              <a:ext cx="3" cy="1601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62" name="Line 18"/>
            <p:cNvSpPr>
              <a:spLocks noChangeShapeType="1"/>
            </p:cNvSpPr>
            <p:nvPr/>
          </p:nvSpPr>
          <p:spPr bwMode="auto">
            <a:xfrm rot="-5400000" flipH="1" flipV="1">
              <a:off x="4920" y="3240"/>
              <a:ext cx="0" cy="1680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63" name="Line 19"/>
            <p:cNvSpPr>
              <a:spLocks noChangeShapeType="1"/>
            </p:cNvSpPr>
            <p:nvPr/>
          </p:nvSpPr>
          <p:spPr bwMode="auto">
            <a:xfrm>
              <a:off x="5240" y="3101"/>
              <a:ext cx="4" cy="51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64" name="Line 20"/>
            <p:cNvSpPr>
              <a:spLocks noChangeShapeType="1"/>
            </p:cNvSpPr>
            <p:nvPr/>
          </p:nvSpPr>
          <p:spPr bwMode="auto">
            <a:xfrm rot="-5400000">
              <a:off x="4904" y="3440"/>
              <a:ext cx="4" cy="519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65" name="Text Box 21"/>
            <p:cNvSpPr txBox="1">
              <a:spLocks noChangeArrowheads="1"/>
            </p:cNvSpPr>
            <p:nvPr/>
          </p:nvSpPr>
          <p:spPr bwMode="auto">
            <a:xfrm>
              <a:off x="4671" y="3746"/>
              <a:ext cx="469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TILE_WIDTH</a:t>
              </a:r>
            </a:p>
          </p:txBody>
        </p:sp>
        <p:sp>
          <p:nvSpPr>
            <p:cNvPr id="26666" name="Text Box 22"/>
            <p:cNvSpPr txBox="1">
              <a:spLocks noChangeArrowheads="1"/>
            </p:cNvSpPr>
            <p:nvPr/>
          </p:nvSpPr>
          <p:spPr bwMode="auto">
            <a:xfrm>
              <a:off x="4776" y="3950"/>
              <a:ext cx="259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WIDTH</a:t>
              </a:r>
            </a:p>
          </p:txBody>
        </p:sp>
        <p:sp>
          <p:nvSpPr>
            <p:cNvPr id="26667" name="Text Box 23"/>
            <p:cNvSpPr txBox="1">
              <a:spLocks noChangeArrowheads="1"/>
            </p:cNvSpPr>
            <p:nvPr/>
          </p:nvSpPr>
          <p:spPr bwMode="auto">
            <a:xfrm>
              <a:off x="3409" y="3957"/>
              <a:ext cx="259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WIDTH</a:t>
              </a:r>
              <a:endParaRPr lang="en-US" sz="900" b="1" dirty="0">
                <a:solidFill>
                  <a:srgbClr val="1D07BF"/>
                </a:solidFill>
                <a:latin typeface="Arial" pitchFamily="34" charset="0"/>
              </a:endParaRPr>
            </a:p>
          </p:txBody>
        </p:sp>
        <p:sp>
          <p:nvSpPr>
            <p:cNvPr id="26668" name="Line 24"/>
            <p:cNvSpPr>
              <a:spLocks noChangeShapeType="1"/>
            </p:cNvSpPr>
            <p:nvPr/>
          </p:nvSpPr>
          <p:spPr bwMode="auto">
            <a:xfrm rot="-5400000">
              <a:off x="3330" y="3438"/>
              <a:ext cx="4" cy="519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69" name="Text Box 25"/>
            <p:cNvSpPr txBox="1">
              <a:spLocks noChangeArrowheads="1"/>
            </p:cNvSpPr>
            <p:nvPr/>
          </p:nvSpPr>
          <p:spPr bwMode="auto">
            <a:xfrm>
              <a:off x="3100" y="3744"/>
              <a:ext cx="469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TILE_WIDTH</a:t>
              </a:r>
            </a:p>
          </p:txBody>
        </p:sp>
        <p:sp>
          <p:nvSpPr>
            <p:cNvPr id="26670" name="Line 26"/>
            <p:cNvSpPr>
              <a:spLocks noChangeShapeType="1"/>
            </p:cNvSpPr>
            <p:nvPr/>
          </p:nvSpPr>
          <p:spPr bwMode="auto">
            <a:xfrm rot="-5400000">
              <a:off x="2801" y="3439"/>
              <a:ext cx="4" cy="51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71" name="Text Box 27"/>
            <p:cNvSpPr txBox="1">
              <a:spLocks noChangeArrowheads="1"/>
            </p:cNvSpPr>
            <p:nvPr/>
          </p:nvSpPr>
          <p:spPr bwMode="auto">
            <a:xfrm>
              <a:off x="2578" y="3744"/>
              <a:ext cx="469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TILE_WIDTH</a:t>
              </a:r>
            </a:p>
          </p:txBody>
        </p:sp>
        <p:sp>
          <p:nvSpPr>
            <p:cNvPr id="26672" name="Line 28"/>
            <p:cNvSpPr>
              <a:spLocks noChangeShapeType="1"/>
            </p:cNvSpPr>
            <p:nvPr/>
          </p:nvSpPr>
          <p:spPr bwMode="auto">
            <a:xfrm>
              <a:off x="5198" y="1563"/>
              <a:ext cx="4" cy="518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73" name="Line 29"/>
            <p:cNvSpPr>
              <a:spLocks noChangeShapeType="1"/>
            </p:cNvSpPr>
            <p:nvPr/>
          </p:nvSpPr>
          <p:spPr bwMode="auto">
            <a:xfrm>
              <a:off x="5195" y="1033"/>
              <a:ext cx="4" cy="519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74" name="Text Box 30"/>
            <p:cNvSpPr txBox="1">
              <a:spLocks noChangeArrowheads="1"/>
            </p:cNvSpPr>
            <p:nvPr/>
          </p:nvSpPr>
          <p:spPr bwMode="auto">
            <a:xfrm>
              <a:off x="4934" y="3491"/>
              <a:ext cx="35" cy="34"/>
            </a:xfrm>
            <a:prstGeom prst="rect">
              <a:avLst/>
            </a:prstGeom>
            <a:solidFill>
              <a:srgbClr val="FF66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9144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200"/>
            </a:p>
            <a:p>
              <a:pPr eaLnBrk="1" hangingPunct="1"/>
              <a:endParaRPr lang="en-US" sz="1200"/>
            </a:p>
            <a:p>
              <a:pPr eaLnBrk="1" hangingPunct="1"/>
              <a:endParaRPr lang="en-US" sz="1800">
                <a:latin typeface="Arial" pitchFamily="34" charset="0"/>
              </a:endParaRPr>
            </a:p>
          </p:txBody>
        </p:sp>
        <p:sp>
          <p:nvSpPr>
            <p:cNvPr id="26675" name="Line 31"/>
            <p:cNvSpPr>
              <a:spLocks noChangeShapeType="1"/>
            </p:cNvSpPr>
            <p:nvPr/>
          </p:nvSpPr>
          <p:spPr bwMode="auto">
            <a:xfrm>
              <a:off x="4054" y="3491"/>
              <a:ext cx="869" cy="0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76" name="Line 32"/>
            <p:cNvSpPr>
              <a:spLocks noChangeShapeType="1"/>
            </p:cNvSpPr>
            <p:nvPr/>
          </p:nvSpPr>
          <p:spPr bwMode="auto">
            <a:xfrm>
              <a:off x="4054" y="3525"/>
              <a:ext cx="869" cy="0"/>
            </a:xfrm>
            <a:prstGeom prst="line">
              <a:avLst/>
            </a:prstGeom>
            <a:noFill/>
            <a:ln w="9525">
              <a:solidFill>
                <a:srgbClr val="969696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77" name="Line 33"/>
            <p:cNvSpPr>
              <a:spLocks noChangeShapeType="1"/>
            </p:cNvSpPr>
            <p:nvPr/>
          </p:nvSpPr>
          <p:spPr bwMode="auto">
            <a:xfrm rot="-5400000">
              <a:off x="3307" y="3314"/>
              <a:ext cx="3" cy="1529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78" name="Line 34"/>
            <p:cNvSpPr>
              <a:spLocks noChangeShapeType="1"/>
            </p:cNvSpPr>
            <p:nvPr/>
          </p:nvSpPr>
          <p:spPr bwMode="auto">
            <a:xfrm rot="10800000" flipH="1">
              <a:off x="5614" y="1008"/>
              <a:ext cx="2" cy="1520"/>
            </a:xfrm>
            <a:prstGeom prst="line">
              <a:avLst/>
            </a:prstGeom>
            <a:noFill/>
            <a:ln w="6350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79" name="Rectangle 35"/>
            <p:cNvSpPr>
              <a:spLocks noChangeArrowheads="1"/>
            </p:cNvSpPr>
            <p:nvPr/>
          </p:nvSpPr>
          <p:spPr bwMode="auto">
            <a:xfrm>
              <a:off x="2574" y="3742"/>
              <a:ext cx="115" cy="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80" name="Rectangle 36"/>
            <p:cNvSpPr>
              <a:spLocks noChangeArrowheads="1"/>
            </p:cNvSpPr>
            <p:nvPr/>
          </p:nvSpPr>
          <p:spPr bwMode="auto">
            <a:xfrm>
              <a:off x="4015" y="3107"/>
              <a:ext cx="115" cy="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81" name="Rectangle 37"/>
            <p:cNvSpPr>
              <a:spLocks noChangeArrowheads="1"/>
            </p:cNvSpPr>
            <p:nvPr/>
          </p:nvSpPr>
          <p:spPr bwMode="auto">
            <a:xfrm>
              <a:off x="5129" y="1348"/>
              <a:ext cx="115" cy="1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82" name="Line 38"/>
            <p:cNvSpPr>
              <a:spLocks noChangeShapeType="1"/>
            </p:cNvSpPr>
            <p:nvPr/>
          </p:nvSpPr>
          <p:spPr bwMode="auto">
            <a:xfrm>
              <a:off x="4648" y="972"/>
              <a:ext cx="518" cy="0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 type="non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83" name="Line 39"/>
            <p:cNvSpPr>
              <a:spLocks noChangeShapeType="1"/>
            </p:cNvSpPr>
            <p:nvPr/>
          </p:nvSpPr>
          <p:spPr bwMode="auto">
            <a:xfrm>
              <a:off x="4107" y="535"/>
              <a:ext cx="1601" cy="0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 type="non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84" name="Text Box 40"/>
            <p:cNvSpPr txBox="1">
              <a:spLocks noChangeArrowheads="1"/>
            </p:cNvSpPr>
            <p:nvPr/>
          </p:nvSpPr>
          <p:spPr bwMode="auto">
            <a:xfrm>
              <a:off x="4752" y="144"/>
              <a:ext cx="265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b="1">
                  <a:solidFill>
                    <a:srgbClr val="FFCC00"/>
                  </a:solidFill>
                  <a:latin typeface="Arial" pitchFamily="34" charset="0"/>
                </a:rPr>
                <a:t>bx</a:t>
              </a:r>
            </a:p>
          </p:txBody>
        </p:sp>
        <p:sp>
          <p:nvSpPr>
            <p:cNvPr id="26685" name="Text Box 41"/>
            <p:cNvSpPr txBox="1">
              <a:spLocks noChangeArrowheads="1"/>
            </p:cNvSpPr>
            <p:nvPr/>
          </p:nvSpPr>
          <p:spPr bwMode="auto">
            <a:xfrm>
              <a:off x="4826" y="550"/>
              <a:ext cx="230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b="1" dirty="0" err="1">
                  <a:solidFill>
                    <a:srgbClr val="FF6600"/>
                  </a:solidFill>
                  <a:latin typeface="Arial" pitchFamily="34" charset="0"/>
                </a:rPr>
                <a:t>tx</a:t>
              </a:r>
              <a:endParaRPr lang="en-US" b="1" dirty="0">
                <a:solidFill>
                  <a:srgbClr val="FF6600"/>
                </a:solidFill>
                <a:latin typeface="Arial" pitchFamily="34" charset="0"/>
              </a:endParaRPr>
            </a:p>
          </p:txBody>
        </p:sp>
        <p:sp>
          <p:nvSpPr>
            <p:cNvPr id="26686" name="Text Box 42"/>
            <p:cNvSpPr txBox="1">
              <a:spLocks noChangeArrowheads="1"/>
            </p:cNvSpPr>
            <p:nvPr/>
          </p:nvSpPr>
          <p:spPr bwMode="auto">
            <a:xfrm>
              <a:off x="4572" y="754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6600"/>
                  </a:solidFill>
                  <a:latin typeface="Arial" pitchFamily="34" charset="0"/>
                </a:rPr>
                <a:t>0</a:t>
              </a:r>
            </a:p>
          </p:txBody>
        </p:sp>
        <p:sp>
          <p:nvSpPr>
            <p:cNvPr id="26687" name="Text Box 43"/>
            <p:cNvSpPr txBox="1">
              <a:spLocks noChangeArrowheads="1"/>
            </p:cNvSpPr>
            <p:nvPr/>
          </p:nvSpPr>
          <p:spPr bwMode="auto">
            <a:xfrm>
              <a:off x="4636" y="754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6600"/>
                  </a:solidFill>
                  <a:latin typeface="Arial" pitchFamily="34" charset="0"/>
                </a:rPr>
                <a:t>1</a:t>
              </a:r>
            </a:p>
          </p:txBody>
        </p:sp>
        <p:sp>
          <p:nvSpPr>
            <p:cNvPr id="26688" name="Text Box 44"/>
            <p:cNvSpPr txBox="1">
              <a:spLocks noChangeArrowheads="1"/>
            </p:cNvSpPr>
            <p:nvPr/>
          </p:nvSpPr>
          <p:spPr bwMode="auto">
            <a:xfrm>
              <a:off x="4802" y="753"/>
              <a:ext cx="77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6600"/>
                  </a:solidFill>
                  <a:latin typeface="Arial" pitchFamily="34" charset="0"/>
                </a:rPr>
                <a:t>TILE_WIDTH-1</a:t>
              </a:r>
            </a:p>
          </p:txBody>
        </p:sp>
        <p:sp>
          <p:nvSpPr>
            <p:cNvPr id="26689" name="Text Box 45"/>
            <p:cNvSpPr txBox="1">
              <a:spLocks noChangeArrowheads="1"/>
            </p:cNvSpPr>
            <p:nvPr/>
          </p:nvSpPr>
          <p:spPr bwMode="auto">
            <a:xfrm>
              <a:off x="4700" y="754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6600"/>
                  </a:solidFill>
                  <a:latin typeface="Arial" pitchFamily="34" charset="0"/>
                </a:rPr>
                <a:t>2</a:t>
              </a:r>
            </a:p>
          </p:txBody>
        </p:sp>
        <p:sp>
          <p:nvSpPr>
            <p:cNvPr id="26690" name="Line 46"/>
            <p:cNvSpPr>
              <a:spLocks noChangeShapeType="1"/>
            </p:cNvSpPr>
            <p:nvPr/>
          </p:nvSpPr>
          <p:spPr bwMode="auto">
            <a:xfrm>
              <a:off x="4656" y="910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91" name="Line 47"/>
            <p:cNvSpPr>
              <a:spLocks noChangeShapeType="1"/>
            </p:cNvSpPr>
            <p:nvPr/>
          </p:nvSpPr>
          <p:spPr bwMode="auto">
            <a:xfrm>
              <a:off x="5160" y="910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92" name="Line 48"/>
            <p:cNvSpPr>
              <a:spLocks noChangeShapeType="1"/>
            </p:cNvSpPr>
            <p:nvPr/>
          </p:nvSpPr>
          <p:spPr bwMode="auto">
            <a:xfrm>
              <a:off x="4120" y="470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93" name="Line 49"/>
            <p:cNvSpPr>
              <a:spLocks noChangeShapeType="1"/>
            </p:cNvSpPr>
            <p:nvPr/>
          </p:nvSpPr>
          <p:spPr bwMode="auto">
            <a:xfrm>
              <a:off x="5168" y="470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94" name="Line 50"/>
            <p:cNvSpPr>
              <a:spLocks noChangeShapeType="1"/>
            </p:cNvSpPr>
            <p:nvPr/>
          </p:nvSpPr>
          <p:spPr bwMode="auto">
            <a:xfrm>
              <a:off x="5704" y="470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95" name="Text Box 51"/>
            <p:cNvSpPr txBox="1">
              <a:spLocks noChangeArrowheads="1"/>
            </p:cNvSpPr>
            <p:nvPr/>
          </p:nvSpPr>
          <p:spPr bwMode="auto">
            <a:xfrm>
              <a:off x="4292" y="318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CC00"/>
                  </a:solidFill>
                  <a:latin typeface="Arial" pitchFamily="34" charset="0"/>
                </a:rPr>
                <a:t>0</a:t>
              </a:r>
            </a:p>
          </p:txBody>
        </p:sp>
        <p:sp>
          <p:nvSpPr>
            <p:cNvPr id="26696" name="Text Box 52"/>
            <p:cNvSpPr txBox="1">
              <a:spLocks noChangeArrowheads="1"/>
            </p:cNvSpPr>
            <p:nvPr/>
          </p:nvSpPr>
          <p:spPr bwMode="auto">
            <a:xfrm>
              <a:off x="4796" y="318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CC00"/>
                  </a:solidFill>
                  <a:latin typeface="Arial" pitchFamily="34" charset="0"/>
                </a:rPr>
                <a:t>1</a:t>
              </a:r>
            </a:p>
          </p:txBody>
        </p:sp>
        <p:sp>
          <p:nvSpPr>
            <p:cNvPr id="26697" name="Text Box 53"/>
            <p:cNvSpPr txBox="1">
              <a:spLocks noChangeArrowheads="1"/>
            </p:cNvSpPr>
            <p:nvPr/>
          </p:nvSpPr>
          <p:spPr bwMode="auto">
            <a:xfrm>
              <a:off x="5332" y="318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CC00"/>
                  </a:solidFill>
                  <a:latin typeface="Arial" pitchFamily="34" charset="0"/>
                </a:rPr>
                <a:t>2</a:t>
              </a:r>
            </a:p>
          </p:txBody>
        </p:sp>
        <p:sp>
          <p:nvSpPr>
            <p:cNvPr id="26698" name="Line 54"/>
            <p:cNvSpPr>
              <a:spLocks noChangeShapeType="1"/>
            </p:cNvSpPr>
            <p:nvPr/>
          </p:nvSpPr>
          <p:spPr bwMode="auto">
            <a:xfrm rot="-5400000">
              <a:off x="2258" y="3386"/>
              <a:ext cx="518" cy="0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 type="none" w="lg" len="med"/>
              <a:tailEnd type="non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699" name="Line 55"/>
            <p:cNvSpPr>
              <a:spLocks noChangeShapeType="1"/>
            </p:cNvSpPr>
            <p:nvPr/>
          </p:nvSpPr>
          <p:spPr bwMode="auto">
            <a:xfrm rot="-5400000">
              <a:off x="1039" y="3428"/>
              <a:ext cx="1601" cy="0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 type="none" w="lg" len="med"/>
              <a:tailEnd type="none" w="lg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00" name="Text Box 56"/>
            <p:cNvSpPr txBox="1">
              <a:spLocks noChangeArrowheads="1"/>
            </p:cNvSpPr>
            <p:nvPr/>
          </p:nvSpPr>
          <p:spPr bwMode="auto">
            <a:xfrm>
              <a:off x="1392" y="3325"/>
              <a:ext cx="265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b="1">
                  <a:solidFill>
                    <a:srgbClr val="FFCC00"/>
                  </a:solidFill>
                  <a:latin typeface="Arial" pitchFamily="34" charset="0"/>
                </a:rPr>
                <a:t>by</a:t>
              </a:r>
            </a:p>
          </p:txBody>
        </p:sp>
        <p:sp>
          <p:nvSpPr>
            <p:cNvPr id="26701" name="Text Box 57"/>
            <p:cNvSpPr txBox="1">
              <a:spLocks noChangeArrowheads="1"/>
            </p:cNvSpPr>
            <p:nvPr/>
          </p:nvSpPr>
          <p:spPr bwMode="auto">
            <a:xfrm>
              <a:off x="1872" y="3264"/>
              <a:ext cx="230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b="1">
                  <a:solidFill>
                    <a:srgbClr val="FF6600"/>
                  </a:solidFill>
                  <a:latin typeface="Arial" pitchFamily="34" charset="0"/>
                </a:rPr>
                <a:t>ty</a:t>
              </a:r>
            </a:p>
          </p:txBody>
        </p:sp>
        <p:sp>
          <p:nvSpPr>
            <p:cNvPr id="26702" name="Text Box 58"/>
            <p:cNvSpPr txBox="1">
              <a:spLocks noChangeArrowheads="1"/>
            </p:cNvSpPr>
            <p:nvPr/>
          </p:nvSpPr>
          <p:spPr bwMode="auto">
            <a:xfrm>
              <a:off x="2312" y="3232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6600"/>
                  </a:solidFill>
                  <a:latin typeface="Arial" pitchFamily="34" charset="0"/>
                </a:rPr>
                <a:t>2</a:t>
              </a:r>
            </a:p>
          </p:txBody>
        </p:sp>
        <p:sp>
          <p:nvSpPr>
            <p:cNvPr id="26703" name="Text Box 59"/>
            <p:cNvSpPr txBox="1">
              <a:spLocks noChangeArrowheads="1"/>
            </p:cNvSpPr>
            <p:nvPr/>
          </p:nvSpPr>
          <p:spPr bwMode="auto">
            <a:xfrm>
              <a:off x="2312" y="3152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6600"/>
                  </a:solidFill>
                  <a:latin typeface="Arial" pitchFamily="34" charset="0"/>
                </a:rPr>
                <a:t>1</a:t>
              </a:r>
            </a:p>
          </p:txBody>
        </p:sp>
        <p:sp>
          <p:nvSpPr>
            <p:cNvPr id="26704" name="Line 60"/>
            <p:cNvSpPr>
              <a:spLocks noChangeShapeType="1"/>
            </p:cNvSpPr>
            <p:nvPr/>
          </p:nvSpPr>
          <p:spPr bwMode="auto">
            <a:xfrm rot="-5400000">
              <a:off x="2488" y="3288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05" name="Line 61"/>
            <p:cNvSpPr>
              <a:spLocks noChangeShapeType="1"/>
            </p:cNvSpPr>
            <p:nvPr/>
          </p:nvSpPr>
          <p:spPr bwMode="auto">
            <a:xfrm rot="-5400000">
              <a:off x="2488" y="3224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06" name="Text Box 62"/>
            <p:cNvSpPr txBox="1">
              <a:spLocks noChangeArrowheads="1"/>
            </p:cNvSpPr>
            <p:nvPr/>
          </p:nvSpPr>
          <p:spPr bwMode="auto">
            <a:xfrm>
              <a:off x="2304" y="3072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6600"/>
                  </a:solidFill>
                  <a:latin typeface="Arial" pitchFamily="34" charset="0"/>
                </a:rPr>
                <a:t>0</a:t>
              </a:r>
            </a:p>
          </p:txBody>
        </p:sp>
        <p:sp>
          <p:nvSpPr>
            <p:cNvPr id="26707" name="Line 63"/>
            <p:cNvSpPr>
              <a:spLocks noChangeShapeType="1"/>
            </p:cNvSpPr>
            <p:nvPr/>
          </p:nvSpPr>
          <p:spPr bwMode="auto">
            <a:xfrm rot="-5400000">
              <a:off x="2488" y="3160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09" name="Line 65"/>
            <p:cNvSpPr>
              <a:spLocks noChangeShapeType="1"/>
            </p:cNvSpPr>
            <p:nvPr/>
          </p:nvSpPr>
          <p:spPr bwMode="auto">
            <a:xfrm rot="-5400000">
              <a:off x="2486" y="3557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10" name="Line 66"/>
            <p:cNvSpPr>
              <a:spLocks noChangeShapeType="1"/>
            </p:cNvSpPr>
            <p:nvPr/>
          </p:nvSpPr>
          <p:spPr bwMode="auto">
            <a:xfrm rot="-5400000">
              <a:off x="1808" y="4195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11" name="Line 67"/>
            <p:cNvSpPr>
              <a:spLocks noChangeShapeType="1"/>
            </p:cNvSpPr>
            <p:nvPr/>
          </p:nvSpPr>
          <p:spPr bwMode="auto">
            <a:xfrm rot="-5400000">
              <a:off x="1800" y="3667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12" name="Line 68"/>
            <p:cNvSpPr>
              <a:spLocks noChangeShapeType="1"/>
            </p:cNvSpPr>
            <p:nvPr/>
          </p:nvSpPr>
          <p:spPr bwMode="auto">
            <a:xfrm rot="-5400000">
              <a:off x="1808" y="3147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13" name="Text Box 69"/>
            <p:cNvSpPr txBox="1">
              <a:spLocks noChangeArrowheads="1"/>
            </p:cNvSpPr>
            <p:nvPr/>
          </p:nvSpPr>
          <p:spPr bwMode="auto">
            <a:xfrm>
              <a:off x="1636" y="3883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CC00"/>
                  </a:solidFill>
                  <a:latin typeface="Arial" pitchFamily="34" charset="0"/>
                </a:rPr>
                <a:t>2</a:t>
              </a:r>
            </a:p>
          </p:txBody>
        </p:sp>
        <p:sp>
          <p:nvSpPr>
            <p:cNvPr id="26714" name="Text Box 70"/>
            <p:cNvSpPr txBox="1">
              <a:spLocks noChangeArrowheads="1"/>
            </p:cNvSpPr>
            <p:nvPr/>
          </p:nvSpPr>
          <p:spPr bwMode="auto">
            <a:xfrm>
              <a:off x="1636" y="3379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CC00"/>
                  </a:solidFill>
                  <a:latin typeface="Arial" pitchFamily="34" charset="0"/>
                </a:rPr>
                <a:t>1</a:t>
              </a:r>
            </a:p>
          </p:txBody>
        </p:sp>
        <p:sp>
          <p:nvSpPr>
            <p:cNvPr id="26715" name="Text Box 71"/>
            <p:cNvSpPr txBox="1">
              <a:spLocks noChangeArrowheads="1"/>
            </p:cNvSpPr>
            <p:nvPr/>
          </p:nvSpPr>
          <p:spPr bwMode="auto">
            <a:xfrm>
              <a:off x="1636" y="2843"/>
              <a:ext cx="148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sz="1200" b="1">
                  <a:solidFill>
                    <a:srgbClr val="FFCC00"/>
                  </a:solidFill>
                  <a:latin typeface="Arial" pitchFamily="34" charset="0"/>
                </a:rPr>
                <a:t>0</a:t>
              </a:r>
            </a:p>
          </p:txBody>
        </p:sp>
        <p:sp>
          <p:nvSpPr>
            <p:cNvPr id="26716" name="Line 72"/>
            <p:cNvSpPr>
              <a:spLocks noChangeShapeType="1"/>
            </p:cNvSpPr>
            <p:nvPr/>
          </p:nvSpPr>
          <p:spPr bwMode="auto">
            <a:xfrm>
              <a:off x="4640" y="470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17" name="Line 73"/>
            <p:cNvSpPr>
              <a:spLocks noChangeShapeType="1"/>
            </p:cNvSpPr>
            <p:nvPr/>
          </p:nvSpPr>
          <p:spPr bwMode="auto">
            <a:xfrm rot="-5400000">
              <a:off x="1808" y="2611"/>
              <a:ext cx="0" cy="58"/>
            </a:xfrm>
            <a:prstGeom prst="line">
              <a:avLst/>
            </a:prstGeom>
            <a:noFill/>
            <a:ln w="25400">
              <a:solidFill>
                <a:srgbClr val="FFCC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18" name="Line 74"/>
            <p:cNvSpPr>
              <a:spLocks noChangeShapeType="1"/>
            </p:cNvSpPr>
            <p:nvPr/>
          </p:nvSpPr>
          <p:spPr bwMode="auto">
            <a:xfrm>
              <a:off x="4704" y="910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19" name="Line 75"/>
            <p:cNvSpPr>
              <a:spLocks noChangeShapeType="1"/>
            </p:cNvSpPr>
            <p:nvPr/>
          </p:nvSpPr>
          <p:spPr bwMode="auto">
            <a:xfrm>
              <a:off x="4752" y="910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20" name="Line 76"/>
            <p:cNvSpPr>
              <a:spLocks noChangeShapeType="1"/>
            </p:cNvSpPr>
            <p:nvPr/>
          </p:nvSpPr>
          <p:spPr bwMode="auto">
            <a:xfrm>
              <a:off x="4808" y="910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21" name="Line 77"/>
            <p:cNvSpPr>
              <a:spLocks noChangeShapeType="1"/>
            </p:cNvSpPr>
            <p:nvPr/>
          </p:nvSpPr>
          <p:spPr bwMode="auto">
            <a:xfrm>
              <a:off x="5112" y="910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22" name="Line 78"/>
            <p:cNvSpPr>
              <a:spLocks noChangeShapeType="1"/>
            </p:cNvSpPr>
            <p:nvPr/>
          </p:nvSpPr>
          <p:spPr bwMode="auto">
            <a:xfrm rot="-5400000">
              <a:off x="2488" y="3104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23" name="Line 79"/>
            <p:cNvSpPr>
              <a:spLocks noChangeShapeType="1"/>
            </p:cNvSpPr>
            <p:nvPr/>
          </p:nvSpPr>
          <p:spPr bwMode="auto">
            <a:xfrm rot="-5400000">
              <a:off x="2486" y="3605"/>
              <a:ext cx="0" cy="58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724" name="Text Box 80"/>
            <p:cNvSpPr txBox="1">
              <a:spLocks noChangeArrowheads="1"/>
            </p:cNvSpPr>
            <p:nvPr/>
          </p:nvSpPr>
          <p:spPr bwMode="auto">
            <a:xfrm rot="16200000">
              <a:off x="5041" y="1244"/>
              <a:ext cx="469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TILE_WIDTH</a:t>
              </a:r>
            </a:p>
          </p:txBody>
        </p:sp>
        <p:sp>
          <p:nvSpPr>
            <p:cNvPr id="26725" name="Text Box 81"/>
            <p:cNvSpPr txBox="1">
              <a:spLocks noChangeArrowheads="1"/>
            </p:cNvSpPr>
            <p:nvPr/>
          </p:nvSpPr>
          <p:spPr bwMode="auto">
            <a:xfrm rot="16200000">
              <a:off x="5129" y="1694"/>
              <a:ext cx="469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TILE_WIDTH</a:t>
              </a:r>
            </a:p>
            <a:p>
              <a:pPr algn="ctr" eaLnBrk="1" hangingPunct="1"/>
              <a:endParaRPr lang="en-US" sz="1800" dirty="0">
                <a:latin typeface="Arial" pitchFamily="34" charset="0"/>
              </a:endParaRPr>
            </a:p>
          </p:txBody>
        </p:sp>
        <p:sp>
          <p:nvSpPr>
            <p:cNvPr id="26726" name="Text Box 82"/>
            <p:cNvSpPr txBox="1">
              <a:spLocks noChangeArrowheads="1"/>
            </p:cNvSpPr>
            <p:nvPr/>
          </p:nvSpPr>
          <p:spPr bwMode="auto">
            <a:xfrm rot="16200000">
              <a:off x="5061" y="3308"/>
              <a:ext cx="517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TILE_WIDTHE</a:t>
              </a:r>
            </a:p>
          </p:txBody>
        </p:sp>
        <p:sp>
          <p:nvSpPr>
            <p:cNvPr id="26727" name="Text Box 83"/>
            <p:cNvSpPr txBox="1">
              <a:spLocks noChangeArrowheads="1"/>
            </p:cNvSpPr>
            <p:nvPr/>
          </p:nvSpPr>
          <p:spPr bwMode="auto">
            <a:xfrm rot="16200000">
              <a:off x="5404" y="3282"/>
              <a:ext cx="259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WIDTH</a:t>
              </a:r>
            </a:p>
          </p:txBody>
        </p:sp>
        <p:sp>
          <p:nvSpPr>
            <p:cNvPr id="26728" name="Text Box 84"/>
            <p:cNvSpPr txBox="1">
              <a:spLocks noChangeArrowheads="1"/>
            </p:cNvSpPr>
            <p:nvPr/>
          </p:nvSpPr>
          <p:spPr bwMode="auto">
            <a:xfrm rot="16200000">
              <a:off x="5386" y="1524"/>
              <a:ext cx="259" cy="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/>
              <a:r>
                <a:rPr lang="en-US" sz="900" b="1" dirty="0">
                  <a:solidFill>
                    <a:srgbClr val="1D07BF"/>
                  </a:solidFill>
                </a:rPr>
                <a:t>WIDTH</a:t>
              </a:r>
            </a:p>
          </p:txBody>
        </p:sp>
        <p:sp>
          <p:nvSpPr>
            <p:cNvPr id="26729" name="Text Box 85"/>
            <p:cNvSpPr txBox="1">
              <a:spLocks noChangeArrowheads="1"/>
            </p:cNvSpPr>
            <p:nvPr/>
          </p:nvSpPr>
          <p:spPr bwMode="auto">
            <a:xfrm>
              <a:off x="2544" y="3120"/>
              <a:ext cx="517" cy="501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800">
                <a:latin typeface="Arial" pitchFamily="34" charset="0"/>
              </a:endParaRPr>
            </a:p>
          </p:txBody>
        </p:sp>
        <p:sp>
          <p:nvSpPr>
            <p:cNvPr id="26730" name="Text Box 86"/>
            <p:cNvSpPr txBox="1">
              <a:spLocks noChangeArrowheads="1"/>
            </p:cNvSpPr>
            <p:nvPr/>
          </p:nvSpPr>
          <p:spPr bwMode="auto">
            <a:xfrm>
              <a:off x="4656" y="1008"/>
              <a:ext cx="513" cy="555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800">
                <a:latin typeface="Arial" pitchFamily="34" charset="0"/>
              </a:endParaRPr>
            </a:p>
          </p:txBody>
        </p:sp>
        <p:sp>
          <p:nvSpPr>
            <p:cNvPr id="26731" name="Text Box 87"/>
            <p:cNvSpPr txBox="1">
              <a:spLocks noChangeArrowheads="1"/>
            </p:cNvSpPr>
            <p:nvPr/>
          </p:nvSpPr>
          <p:spPr bwMode="auto">
            <a:xfrm>
              <a:off x="2544" y="3476"/>
              <a:ext cx="1518" cy="50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9144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800">
                <a:latin typeface="Arial" pitchFamily="34" charset="0"/>
              </a:endParaRPr>
            </a:p>
          </p:txBody>
        </p:sp>
        <p:sp>
          <p:nvSpPr>
            <p:cNvPr id="26732" name="Text Box 88"/>
            <p:cNvSpPr txBox="1">
              <a:spLocks noChangeArrowheads="1"/>
            </p:cNvSpPr>
            <p:nvPr/>
          </p:nvSpPr>
          <p:spPr bwMode="auto">
            <a:xfrm>
              <a:off x="4944" y="1008"/>
              <a:ext cx="48" cy="1536"/>
            </a:xfrm>
            <a:prstGeom prst="rect">
              <a:avLst/>
            </a:prstGeom>
            <a:solidFill>
              <a:srgbClr val="FFCC00"/>
            </a:solidFill>
            <a:ln w="9525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91440" rIns="0" bIns="0"/>
            <a:lstStyle>
              <a:lvl1pPr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5pPr>
              <a:lvl6pPr marL="25146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6pPr>
              <a:lvl7pPr marL="29718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7pPr>
              <a:lvl8pPr marL="34290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8pPr>
              <a:lvl9pPr marL="3886200" indent="-228600" defTabSz="449263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 sz="2400">
                  <a:solidFill>
                    <a:schemeClr val="bg1"/>
                  </a:solidFill>
                  <a:latin typeface="Times New Roman" pitchFamily="18" charset="0"/>
                </a:defRPr>
              </a:lvl9pPr>
            </a:lstStyle>
            <a:p>
              <a:pPr eaLnBrk="1" hangingPunct="1"/>
              <a:endParaRPr lang="en-US" sz="1800">
                <a:latin typeface="Arial" pitchFamily="34" charset="0"/>
              </a:endParaRPr>
            </a:p>
          </p:txBody>
        </p:sp>
      </p:grpSp>
      <p:sp>
        <p:nvSpPr>
          <p:cNvPr id="26628" name="Rectangle 89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034338" cy="579437"/>
          </a:xfrm>
        </p:spPr>
        <p:txBody>
          <a:bodyPr>
            <a:normAutofit fontScale="90000"/>
          </a:bodyPr>
          <a:lstStyle/>
          <a:p>
            <a:pPr algn="l" eaLnBrk="1" hangingPunct="1"/>
            <a:r>
              <a:rPr lang="en-US" dirty="0"/>
              <a:t>Loading an Input Tile m</a:t>
            </a:r>
          </a:p>
        </p:txBody>
      </p:sp>
      <p:sp>
        <p:nvSpPr>
          <p:cNvPr id="26629" name="Rectangle 91"/>
          <p:cNvSpPr>
            <a:spLocks noChangeArrowheads="1"/>
          </p:cNvSpPr>
          <p:nvPr/>
        </p:nvSpPr>
        <p:spPr bwMode="auto">
          <a:xfrm rot="-5400000">
            <a:off x="4021138" y="6675438"/>
            <a:ext cx="182562" cy="182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44" name="Rectangle 1"/>
          <p:cNvSpPr>
            <a:spLocks noChangeArrowheads="1"/>
          </p:cNvSpPr>
          <p:nvPr/>
        </p:nvSpPr>
        <p:spPr bwMode="auto">
          <a:xfrm>
            <a:off x="5380038" y="5524500"/>
            <a:ext cx="66675" cy="76200"/>
          </a:xfrm>
          <a:prstGeom prst="rect">
            <a:avLst/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6645" name="Rectangle 3"/>
          <p:cNvSpPr>
            <a:spLocks noChangeArrowheads="1"/>
          </p:cNvSpPr>
          <p:nvPr/>
        </p:nvSpPr>
        <p:spPr bwMode="auto">
          <a:xfrm>
            <a:off x="7854950" y="3071813"/>
            <a:ext cx="80963" cy="60325"/>
          </a:xfrm>
          <a:prstGeom prst="rect">
            <a:avLst/>
          </a:prstGeom>
          <a:solidFill>
            <a:srgbClr val="00B8FF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533400" y="1148080"/>
            <a:ext cx="60960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然而，需要注意的是，</a:t>
            </a:r>
            <a:r>
              <a:rPr lang="en-US" dirty="0"/>
              <a:t>M</a:t>
            </a:r>
            <a:r>
              <a:rPr lang="zh-CN" altLang="en-US" dirty="0"/>
              <a:t>和</a:t>
            </a:r>
            <a:r>
              <a:rPr lang="en-US" dirty="0"/>
              <a:t>N</a:t>
            </a:r>
            <a:r>
              <a:rPr lang="zh-CN" altLang="en-US" dirty="0"/>
              <a:t>是动态分配的，只能使用一维索引：</a:t>
            </a:r>
            <a:endParaRPr lang="en-US" sz="1800" dirty="0"/>
          </a:p>
          <a:p>
            <a:pPr eaLnBrk="1" hangingPunct="1"/>
            <a:r>
              <a:rPr lang="en-US" sz="1800" dirty="0"/>
              <a:t>	</a:t>
            </a:r>
            <a:r>
              <a:rPr lang="en-US" sz="1800" dirty="0">
                <a:latin typeface="Courier New"/>
                <a:cs typeface="Courier New"/>
              </a:rPr>
              <a:t>M[Row][m*</a:t>
            </a:r>
            <a:r>
              <a:rPr lang="en-US" sz="1800" dirty="0" err="1">
                <a:latin typeface="Courier New"/>
                <a:cs typeface="Courier New"/>
              </a:rPr>
              <a:t>TILE_WIDTH+tx</a:t>
            </a:r>
            <a:r>
              <a:rPr lang="en-US" sz="1800" dirty="0">
                <a:latin typeface="Courier New"/>
                <a:cs typeface="Courier New"/>
              </a:rPr>
              <a:t>]</a:t>
            </a:r>
          </a:p>
          <a:p>
            <a:pPr eaLnBrk="1" hangingPunct="1"/>
            <a:r>
              <a:rPr lang="en-US" sz="1800" dirty="0">
                <a:latin typeface="Courier New"/>
                <a:cs typeface="Courier New"/>
              </a:rPr>
              <a:t>	M[Row*Width + m*TILE_WIDTH + </a:t>
            </a:r>
            <a:r>
              <a:rPr lang="en-US" sz="1800" dirty="0" err="1">
                <a:latin typeface="Courier New"/>
                <a:cs typeface="Courier New"/>
              </a:rPr>
              <a:t>tx</a:t>
            </a:r>
            <a:r>
              <a:rPr lang="en-US" sz="1800" dirty="0">
                <a:latin typeface="Courier New"/>
                <a:cs typeface="Courier New"/>
              </a:rPr>
              <a:t>]</a:t>
            </a:r>
          </a:p>
          <a:p>
            <a:pPr eaLnBrk="1" hangingPunct="1"/>
            <a:endParaRPr lang="en-US" sz="1800" dirty="0">
              <a:latin typeface="Courier New"/>
              <a:cs typeface="Courier New"/>
            </a:endParaRPr>
          </a:p>
          <a:p>
            <a:pPr eaLnBrk="1" hangingPunct="1"/>
            <a:r>
              <a:rPr lang="en-US" sz="1800" dirty="0">
                <a:latin typeface="Courier New"/>
                <a:cs typeface="Courier New"/>
              </a:rPr>
              <a:t>	N[m*</a:t>
            </a:r>
            <a:r>
              <a:rPr lang="en-US" sz="1800" dirty="0" err="1">
                <a:latin typeface="Courier New"/>
                <a:cs typeface="Courier New"/>
              </a:rPr>
              <a:t>TILE_WIDTH+ty</a:t>
            </a:r>
            <a:r>
              <a:rPr lang="en-US" sz="1800" dirty="0">
                <a:latin typeface="Courier New"/>
                <a:cs typeface="Courier New"/>
              </a:rPr>
              <a:t>][Col]</a:t>
            </a:r>
          </a:p>
          <a:p>
            <a:pPr eaLnBrk="1" hangingPunct="1"/>
            <a:r>
              <a:rPr lang="en-US" sz="1800" dirty="0">
                <a:latin typeface="Courier New"/>
                <a:cs typeface="Courier New"/>
              </a:rPr>
              <a:t>	N[(m*</a:t>
            </a:r>
            <a:r>
              <a:rPr lang="en-US" sz="1800" dirty="0" err="1">
                <a:latin typeface="Courier New"/>
                <a:cs typeface="Courier New"/>
              </a:rPr>
              <a:t>TILE_WIDTH+ty</a:t>
            </a:r>
            <a:r>
              <a:rPr lang="en-US" sz="1800" dirty="0">
                <a:latin typeface="Courier New"/>
                <a:cs typeface="Courier New"/>
              </a:rPr>
              <a:t>) * Width + Col]</a:t>
            </a:r>
          </a:p>
        </p:txBody>
      </p:sp>
      <p:sp>
        <p:nvSpPr>
          <p:cNvPr id="96" name="Line 28"/>
          <p:cNvSpPr>
            <a:spLocks noChangeShapeType="1"/>
          </p:cNvSpPr>
          <p:nvPr/>
        </p:nvSpPr>
        <p:spPr bwMode="auto">
          <a:xfrm>
            <a:off x="7239000" y="1600200"/>
            <a:ext cx="0" cy="1676400"/>
          </a:xfrm>
          <a:prstGeom prst="line">
            <a:avLst/>
          </a:prstGeom>
          <a:noFill/>
          <a:ln w="6350">
            <a:solidFill>
              <a:srgbClr val="00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6858000" y="2286000"/>
            <a:ext cx="3658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</a:t>
            </a:r>
          </a:p>
        </p:txBody>
      </p:sp>
      <p:sp>
        <p:nvSpPr>
          <p:cNvPr id="98" name="Line 28"/>
          <p:cNvSpPr>
            <a:spLocks noChangeShapeType="1"/>
          </p:cNvSpPr>
          <p:nvPr/>
        </p:nvSpPr>
        <p:spPr bwMode="auto">
          <a:xfrm flipV="1">
            <a:off x="4038600" y="4800600"/>
            <a:ext cx="1600200" cy="0"/>
          </a:xfrm>
          <a:prstGeom prst="line">
            <a:avLst/>
          </a:prstGeom>
          <a:noFill/>
          <a:ln w="6350">
            <a:solidFill>
              <a:srgbClr val="00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9" name="TextBox 98"/>
          <p:cNvSpPr txBox="1"/>
          <p:nvPr/>
        </p:nvSpPr>
        <p:spPr>
          <a:xfrm>
            <a:off x="4587195" y="4462046"/>
            <a:ext cx="3658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</a:t>
            </a:r>
          </a:p>
        </p:txBody>
      </p:sp>
      <p:sp>
        <p:nvSpPr>
          <p:cNvPr id="100" name="Text Box 64"/>
          <p:cNvSpPr txBox="1">
            <a:spLocks noChangeArrowheads="1"/>
          </p:cNvSpPr>
          <p:nvPr/>
        </p:nvSpPr>
        <p:spPr bwMode="auto">
          <a:xfrm rot="5400000">
            <a:off x="3155950" y="5764213"/>
            <a:ext cx="1235075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bg1"/>
                </a:solidFill>
                <a:latin typeface="Times New Roman" pitchFamily="18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chemeClr val="bg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sz="1200" b="1" dirty="0">
                <a:solidFill>
                  <a:srgbClr val="FF6600"/>
                </a:solidFill>
                <a:latin typeface="Arial" pitchFamily="34" charset="0"/>
              </a:rPr>
              <a:t>TILE_WIDTH-1</a:t>
            </a:r>
          </a:p>
        </p:txBody>
      </p:sp>
    </p:spTree>
    <p:extLst>
      <p:ext uri="{BB962C8B-B14F-4D97-AF65-F5344CB8AC3E}">
        <p14:creationId xmlns:p14="http://schemas.microsoft.com/office/powerpoint/2010/main" val="1760597335"/>
      </p:ext>
    </p:extLst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Barrier Synchronization</a:t>
            </a:r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瓦片方法需要块内线程同步</a:t>
            </a:r>
            <a:r>
              <a:rPr lang="en-US" dirty="0"/>
              <a:t> :</a:t>
            </a:r>
          </a:p>
          <a:p>
            <a:endParaRPr lang="en-US" sz="2000" dirty="0"/>
          </a:p>
          <a:p>
            <a:pPr marL="457200" lvl="1" indent="0">
              <a:buNone/>
            </a:pPr>
            <a:r>
              <a:rPr lang="en-US" sz="2800" dirty="0">
                <a:solidFill>
                  <a:srgbClr val="1D07BF"/>
                </a:solidFill>
              </a:rPr>
              <a:t>                    __</a:t>
            </a:r>
            <a:r>
              <a:rPr lang="en-US" sz="2800" dirty="0" err="1">
                <a:solidFill>
                  <a:srgbClr val="1D07BF"/>
                </a:solidFill>
              </a:rPr>
              <a:t>syncthreads</a:t>
            </a:r>
            <a:r>
              <a:rPr lang="en-US" sz="2800" dirty="0">
                <a:solidFill>
                  <a:srgbClr val="1D07BF"/>
                </a:solidFill>
              </a:rPr>
              <a:t>()</a:t>
            </a:r>
          </a:p>
          <a:p>
            <a:pPr lvl="1"/>
            <a:endParaRPr lang="en-US" dirty="0"/>
          </a:p>
          <a:p>
            <a:r>
              <a:rPr lang="zh-CN" altLang="en-US" sz="2600" dirty="0"/>
              <a:t>同一块中的所有线程都必须在任何线程继续执行之前到达</a:t>
            </a:r>
            <a:r>
              <a:rPr lang="en-US" altLang="zh-CN" sz="2600" dirty="0"/>
              <a:t>__</a:t>
            </a:r>
            <a:r>
              <a:rPr lang="en-US" sz="2600" dirty="0" err="1"/>
              <a:t>syncthreads</a:t>
            </a:r>
            <a:r>
              <a:rPr lang="en-US" sz="2600" dirty="0"/>
              <a:t>()。  </a:t>
            </a:r>
          </a:p>
          <a:p>
            <a:r>
              <a:rPr lang="zh-CN" altLang="en-US" sz="2600" dirty="0"/>
              <a:t>它最适合用于协调瓦片算法，  </a:t>
            </a:r>
          </a:p>
          <a:p>
            <a:pPr lvl="1"/>
            <a:r>
              <a:rPr lang="zh-CN" altLang="en-US" sz="2200" dirty="0"/>
              <a:t>以确保瓦片的所有元素都已加载，  </a:t>
            </a:r>
          </a:p>
          <a:p>
            <a:pPr lvl="1"/>
            <a:r>
              <a:rPr lang="zh-CN" altLang="en-US" sz="2200" dirty="0"/>
              <a:t>以确保瓦片的所有元素都已使用。</a:t>
            </a:r>
            <a:endParaRPr lang="en-US" dirty="0"/>
          </a:p>
        </p:txBody>
      </p:sp>
      <p:sp>
        <p:nvSpPr>
          <p:cNvPr id="25605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Palatino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Palatino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Palatino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Palatino"/>
              </a:defRPr>
            </a:lvl9pPr>
          </a:lstStyle>
          <a:p>
            <a:pPr eaLnBrk="1" hangingPunct="1"/>
            <a:fld id="{65DB0C17-2020-4F08-9A66-9C57CB46811D}" type="slidenum">
              <a:rPr lang="en-US" sz="1400" smtClean="0">
                <a:latin typeface="Times New Roman" pitchFamily="18" charset="0"/>
              </a:rPr>
              <a:pPr eaLnBrk="1" hangingPunct="1"/>
              <a:t>49</a:t>
            </a:fld>
            <a:endParaRPr lang="en-US" sz="140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8513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1"/>
          <p:cNvSpPr>
            <a:spLocks noGrp="1" noChangeArrowheads="1"/>
          </p:cNvSpPr>
          <p:nvPr>
            <p:ph type="title"/>
          </p:nvPr>
        </p:nvSpPr>
        <p:spPr>
          <a:xfrm>
            <a:off x="454025" y="17485"/>
            <a:ext cx="8305800" cy="1190626"/>
          </a:xfrm>
        </p:spPr>
        <p:txBody>
          <a:bodyPr/>
          <a:lstStyle/>
          <a:p>
            <a:pPr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600" dirty="0"/>
              <a:t>Matrix Multiplication Example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4105999" y="1987030"/>
            <a:ext cx="4445375" cy="4544389"/>
            <a:chOff x="3945323" y="1829857"/>
            <a:chExt cx="5001714" cy="5018087"/>
          </a:xfrm>
        </p:grpSpPr>
        <p:sp>
          <p:nvSpPr>
            <p:cNvPr id="16388" name="Text Box 2"/>
            <p:cNvSpPr txBox="1">
              <a:spLocks noChangeArrowheads="1"/>
            </p:cNvSpPr>
            <p:nvPr/>
          </p:nvSpPr>
          <p:spPr bwMode="auto">
            <a:xfrm>
              <a:off x="3945323" y="4379382"/>
              <a:ext cx="2468563" cy="2468562"/>
            </a:xfrm>
            <a:prstGeom prst="rect">
              <a:avLst/>
            </a:prstGeom>
            <a:solidFill>
              <a:srgbClr val="99FF66"/>
            </a:solidFill>
            <a:ln w="9360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90000" tIns="46800" rIns="90000" bIns="46800"/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>
                <a:buClr>
                  <a:srgbClr val="FFFFFF"/>
                </a:buClr>
                <a:buFont typeface="Arial" pitchFamily="34" charset="0"/>
                <a:buNone/>
              </a:pPr>
              <a:r>
                <a:rPr lang="en-US" sz="2000" b="1" dirty="0">
                  <a:solidFill>
                    <a:srgbClr val="1D07BF"/>
                  </a:solidFill>
                  <a:latin typeface="Arial" pitchFamily="34" charset="0"/>
                </a:rPr>
                <a:t>M</a:t>
              </a:r>
            </a:p>
          </p:txBody>
        </p:sp>
        <p:sp>
          <p:nvSpPr>
            <p:cNvPr id="16389" name="Text Box 3"/>
            <p:cNvSpPr txBox="1">
              <a:spLocks noChangeArrowheads="1"/>
            </p:cNvSpPr>
            <p:nvPr/>
          </p:nvSpPr>
          <p:spPr bwMode="auto">
            <a:xfrm>
              <a:off x="6476887" y="1834620"/>
              <a:ext cx="2468562" cy="2468562"/>
            </a:xfrm>
            <a:prstGeom prst="rect">
              <a:avLst/>
            </a:prstGeom>
            <a:solidFill>
              <a:srgbClr val="99FF66"/>
            </a:solidFill>
            <a:ln w="9360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90000" tIns="46800" rIns="90000" bIns="46800"/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>
                <a:buClr>
                  <a:srgbClr val="FFFFFF"/>
                </a:buClr>
                <a:buFont typeface="Arial" pitchFamily="34" charset="0"/>
                <a:buNone/>
              </a:pPr>
              <a:r>
                <a:rPr lang="en-US" sz="2000" b="1" dirty="0">
                  <a:solidFill>
                    <a:srgbClr val="1D07BF"/>
                  </a:solidFill>
                  <a:latin typeface="Arial" pitchFamily="34" charset="0"/>
                </a:rPr>
                <a:t>N</a:t>
              </a:r>
            </a:p>
          </p:txBody>
        </p:sp>
        <p:sp>
          <p:nvSpPr>
            <p:cNvPr id="16390" name="Text Box 4"/>
            <p:cNvSpPr txBox="1">
              <a:spLocks noChangeArrowheads="1"/>
            </p:cNvSpPr>
            <p:nvPr/>
          </p:nvSpPr>
          <p:spPr bwMode="auto">
            <a:xfrm>
              <a:off x="6476887" y="4349220"/>
              <a:ext cx="2468562" cy="2468562"/>
            </a:xfrm>
            <a:prstGeom prst="rect">
              <a:avLst/>
            </a:prstGeom>
            <a:solidFill>
              <a:srgbClr val="99FF66"/>
            </a:solidFill>
            <a:ln w="9360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90000" tIns="46800" rIns="90000" bIns="46800"/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>
                <a:buClr>
                  <a:srgbClr val="FFFFFF"/>
                </a:buClr>
                <a:buFont typeface="Arial" pitchFamily="34" charset="0"/>
                <a:buNone/>
              </a:pPr>
              <a:r>
                <a:rPr lang="en-US" sz="2000" b="1" dirty="0">
                  <a:solidFill>
                    <a:srgbClr val="1D07BF"/>
                  </a:solidFill>
                  <a:latin typeface="Arial" pitchFamily="34" charset="0"/>
                </a:rPr>
                <a:t>P</a:t>
              </a:r>
            </a:p>
          </p:txBody>
        </p:sp>
        <p:sp>
          <p:nvSpPr>
            <p:cNvPr id="16391" name="Text Box 5"/>
            <p:cNvSpPr txBox="1">
              <a:spLocks noChangeArrowheads="1"/>
            </p:cNvSpPr>
            <p:nvPr/>
          </p:nvSpPr>
          <p:spPr bwMode="auto">
            <a:xfrm>
              <a:off x="7848487" y="1834620"/>
              <a:ext cx="53975" cy="2468562"/>
            </a:xfrm>
            <a:prstGeom prst="rect">
              <a:avLst/>
            </a:prstGeom>
            <a:solidFill>
              <a:srgbClr val="FF6600"/>
            </a:solidFill>
            <a:ln w="9360">
              <a:solidFill>
                <a:srgbClr val="969696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6392" name="Line 6"/>
            <p:cNvSpPr>
              <a:spLocks noChangeShapeType="1"/>
            </p:cNvSpPr>
            <p:nvPr/>
          </p:nvSpPr>
          <p:spPr bwMode="auto">
            <a:xfrm>
              <a:off x="7904049" y="4303182"/>
              <a:ext cx="1588" cy="1417638"/>
            </a:xfrm>
            <a:prstGeom prst="line">
              <a:avLst/>
            </a:prstGeom>
            <a:noFill/>
            <a:ln w="9360">
              <a:solidFill>
                <a:srgbClr val="969696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393" name="Line 7"/>
            <p:cNvSpPr>
              <a:spLocks noChangeShapeType="1"/>
            </p:cNvSpPr>
            <p:nvPr/>
          </p:nvSpPr>
          <p:spPr bwMode="auto">
            <a:xfrm>
              <a:off x="7848487" y="4273020"/>
              <a:ext cx="1587" cy="1417637"/>
            </a:xfrm>
            <a:prstGeom prst="line">
              <a:avLst/>
            </a:prstGeom>
            <a:noFill/>
            <a:ln w="9360">
              <a:solidFill>
                <a:srgbClr val="969696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394" name="Line 8"/>
            <p:cNvSpPr>
              <a:spLocks noChangeShapeType="1"/>
            </p:cNvSpPr>
            <p:nvPr/>
          </p:nvSpPr>
          <p:spPr bwMode="auto">
            <a:xfrm flipH="1">
              <a:off x="6475299" y="6668557"/>
              <a:ext cx="2471738" cy="1588"/>
            </a:xfrm>
            <a:prstGeom prst="line">
              <a:avLst/>
            </a:prstGeom>
            <a:noFill/>
            <a:ln w="6480">
              <a:solidFill>
                <a:srgbClr val="000000"/>
              </a:solidFill>
              <a:miter lim="800000"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395" name="Text Box 9"/>
            <p:cNvSpPr txBox="1">
              <a:spLocks noChangeArrowheads="1"/>
            </p:cNvSpPr>
            <p:nvPr/>
          </p:nvSpPr>
          <p:spPr bwMode="auto">
            <a:xfrm>
              <a:off x="3963874" y="5720820"/>
              <a:ext cx="2468563" cy="55562"/>
            </a:xfrm>
            <a:prstGeom prst="rect">
              <a:avLst/>
            </a:prstGeom>
            <a:solidFill>
              <a:srgbClr val="FF6600"/>
            </a:solidFill>
            <a:ln w="9360">
              <a:solidFill>
                <a:srgbClr val="969696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6396" name="Text Box 10"/>
            <p:cNvSpPr txBox="1">
              <a:spLocks noChangeArrowheads="1"/>
            </p:cNvSpPr>
            <p:nvPr/>
          </p:nvSpPr>
          <p:spPr bwMode="auto">
            <a:xfrm>
              <a:off x="7848487" y="5720820"/>
              <a:ext cx="55562" cy="53975"/>
            </a:xfrm>
            <a:prstGeom prst="rect">
              <a:avLst/>
            </a:prstGeom>
            <a:solidFill>
              <a:srgbClr val="FF6600"/>
            </a:solidFill>
            <a:ln w="9360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91440" rIns="0" bIns="0"/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/>
              <a:endParaRPr lang="en-US" sz="1200">
                <a:solidFill>
                  <a:srgbClr val="000000"/>
                </a:solidFill>
              </a:endParaRPr>
            </a:p>
            <a:p>
              <a:pPr eaLnBrk="1" hangingPunct="1"/>
              <a:endParaRPr lang="en-US" sz="1200">
                <a:solidFill>
                  <a:srgbClr val="000000"/>
                </a:solidFill>
              </a:endParaRPr>
            </a:p>
            <a:p>
              <a:pPr eaLnBrk="1" hangingPunct="1"/>
              <a:endParaRPr lang="en-US" sz="1200">
                <a:solidFill>
                  <a:srgbClr val="000000"/>
                </a:solidFill>
              </a:endParaRPr>
            </a:p>
          </p:txBody>
        </p:sp>
        <p:sp>
          <p:nvSpPr>
            <p:cNvPr id="16397" name="Line 11"/>
            <p:cNvSpPr>
              <a:spLocks noChangeShapeType="1"/>
            </p:cNvSpPr>
            <p:nvPr/>
          </p:nvSpPr>
          <p:spPr bwMode="auto">
            <a:xfrm>
              <a:off x="6421324" y="5720820"/>
              <a:ext cx="1417638" cy="1587"/>
            </a:xfrm>
            <a:prstGeom prst="line">
              <a:avLst/>
            </a:prstGeom>
            <a:noFill/>
            <a:ln w="9360">
              <a:solidFill>
                <a:srgbClr val="969696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398" name="Line 12"/>
            <p:cNvSpPr>
              <a:spLocks noChangeShapeType="1"/>
            </p:cNvSpPr>
            <p:nvPr/>
          </p:nvSpPr>
          <p:spPr bwMode="auto">
            <a:xfrm>
              <a:off x="6421324" y="5774795"/>
              <a:ext cx="1417638" cy="1587"/>
            </a:xfrm>
            <a:prstGeom prst="line">
              <a:avLst/>
            </a:prstGeom>
            <a:noFill/>
            <a:ln w="9360">
              <a:solidFill>
                <a:srgbClr val="969696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399" name="Line 13"/>
            <p:cNvSpPr>
              <a:spLocks noChangeShapeType="1"/>
            </p:cNvSpPr>
            <p:nvPr/>
          </p:nvSpPr>
          <p:spPr bwMode="auto">
            <a:xfrm flipH="1" flipV="1">
              <a:off x="8793049" y="1829857"/>
              <a:ext cx="7938" cy="2471738"/>
            </a:xfrm>
            <a:prstGeom prst="line">
              <a:avLst/>
            </a:prstGeom>
            <a:noFill/>
            <a:ln w="6480">
              <a:solidFill>
                <a:srgbClr val="000000"/>
              </a:solidFill>
              <a:miter lim="800000"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0" name="Line 14"/>
            <p:cNvSpPr>
              <a:spLocks noChangeShapeType="1"/>
            </p:cNvSpPr>
            <p:nvPr/>
          </p:nvSpPr>
          <p:spPr bwMode="auto">
            <a:xfrm flipH="1" flipV="1">
              <a:off x="8793049" y="4347632"/>
              <a:ext cx="7938" cy="2471738"/>
            </a:xfrm>
            <a:prstGeom prst="line">
              <a:avLst/>
            </a:prstGeom>
            <a:noFill/>
            <a:ln w="6480">
              <a:solidFill>
                <a:srgbClr val="000000"/>
              </a:solidFill>
              <a:miter lim="800000"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1" name="Line 15"/>
            <p:cNvSpPr>
              <a:spLocks noChangeShapeType="1"/>
            </p:cNvSpPr>
            <p:nvPr/>
          </p:nvSpPr>
          <p:spPr bwMode="auto">
            <a:xfrm flipH="1">
              <a:off x="3962287" y="6668557"/>
              <a:ext cx="2471737" cy="1588"/>
            </a:xfrm>
            <a:prstGeom prst="line">
              <a:avLst/>
            </a:prstGeom>
            <a:noFill/>
            <a:ln w="6480">
              <a:solidFill>
                <a:srgbClr val="000000"/>
              </a:solidFill>
              <a:miter lim="800000"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2" name="Text Box 16"/>
            <p:cNvSpPr txBox="1">
              <a:spLocks noChangeArrowheads="1"/>
            </p:cNvSpPr>
            <p:nvPr/>
          </p:nvSpPr>
          <p:spPr bwMode="auto">
            <a:xfrm rot="16200000">
              <a:off x="8454797" y="2983842"/>
              <a:ext cx="417743" cy="155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algn="ctr" eaLnBrk="1" hangingPunct="1">
                <a:buClr>
                  <a:srgbClr val="FFFFFF"/>
                </a:buClr>
              </a:pPr>
              <a:r>
                <a:rPr lang="en-US" sz="900" b="1" dirty="0">
                  <a:solidFill>
                    <a:srgbClr val="1D07BF"/>
                  </a:solidFill>
                </a:rPr>
                <a:t>WIDTH</a:t>
              </a:r>
            </a:p>
          </p:txBody>
        </p:sp>
        <p:sp>
          <p:nvSpPr>
            <p:cNvPr id="16403" name="Text Box 17"/>
            <p:cNvSpPr txBox="1">
              <a:spLocks noChangeArrowheads="1"/>
            </p:cNvSpPr>
            <p:nvPr/>
          </p:nvSpPr>
          <p:spPr bwMode="auto">
            <a:xfrm rot="16200000">
              <a:off x="8454797" y="5498442"/>
              <a:ext cx="417743" cy="155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algn="ctr" eaLnBrk="1" hangingPunct="1">
                <a:buClr>
                  <a:srgbClr val="FFFFFF"/>
                </a:buClr>
              </a:pPr>
              <a:r>
                <a:rPr lang="en-US" sz="900" b="1" dirty="0">
                  <a:solidFill>
                    <a:srgbClr val="1D07BF"/>
                  </a:solidFill>
                </a:rPr>
                <a:t>WIDTH</a:t>
              </a:r>
            </a:p>
          </p:txBody>
        </p:sp>
        <p:sp>
          <p:nvSpPr>
            <p:cNvPr id="16404" name="Text Box 18"/>
            <p:cNvSpPr txBox="1">
              <a:spLocks noChangeArrowheads="1"/>
            </p:cNvSpPr>
            <p:nvPr/>
          </p:nvSpPr>
          <p:spPr bwMode="auto">
            <a:xfrm>
              <a:off x="4975010" y="6479645"/>
              <a:ext cx="425654" cy="1529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algn="ctr" eaLnBrk="1" hangingPunct="1">
                <a:buClr>
                  <a:srgbClr val="FFFFFF"/>
                </a:buClr>
              </a:pPr>
              <a:r>
                <a:rPr lang="en-US" sz="900" b="1" dirty="0">
                  <a:solidFill>
                    <a:srgbClr val="1D07BF"/>
                  </a:solidFill>
                </a:rPr>
                <a:t>WIDTH</a:t>
              </a:r>
            </a:p>
          </p:txBody>
        </p:sp>
        <p:sp>
          <p:nvSpPr>
            <p:cNvPr id="16405" name="Text Box 19"/>
            <p:cNvSpPr txBox="1">
              <a:spLocks noChangeArrowheads="1"/>
            </p:cNvSpPr>
            <p:nvPr/>
          </p:nvSpPr>
          <p:spPr bwMode="auto">
            <a:xfrm>
              <a:off x="7432460" y="6478057"/>
              <a:ext cx="425654" cy="1529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algn="ctr" eaLnBrk="1" hangingPunct="1">
                <a:buClr>
                  <a:srgbClr val="FFFFFF"/>
                </a:buClr>
              </a:pPr>
              <a:r>
                <a:rPr lang="en-US" sz="900" b="1" dirty="0">
                  <a:solidFill>
                    <a:srgbClr val="1D07BF"/>
                  </a:solidFill>
                </a:rPr>
                <a:t>WIDTH</a:t>
              </a:r>
            </a:p>
          </p:txBody>
        </p:sp>
        <p:sp>
          <p:nvSpPr>
            <p:cNvPr id="16407" name="Line 21"/>
            <p:cNvSpPr>
              <a:spLocks noChangeShapeType="1"/>
            </p:cNvSpPr>
            <p:nvPr/>
          </p:nvSpPr>
          <p:spPr bwMode="auto">
            <a:xfrm>
              <a:off x="4830649" y="4379382"/>
              <a:ext cx="1588" cy="1295400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8" name="Text Box 22"/>
            <p:cNvSpPr txBox="1">
              <a:spLocks noChangeArrowheads="1"/>
            </p:cNvSpPr>
            <p:nvPr/>
          </p:nvSpPr>
          <p:spPr bwMode="auto">
            <a:xfrm>
              <a:off x="4790962" y="4727045"/>
              <a:ext cx="315912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>
                <a:buFont typeface="Palatino" pitchFamily="18" charset="0"/>
                <a:buNone/>
              </a:pPr>
              <a:r>
                <a:rPr lang="en-US">
                  <a:solidFill>
                    <a:srgbClr val="000000"/>
                  </a:solidFill>
                </a:rPr>
                <a:t>i</a:t>
              </a:r>
            </a:p>
          </p:txBody>
        </p:sp>
        <p:sp>
          <p:nvSpPr>
            <p:cNvPr id="16409" name="Line 23"/>
            <p:cNvSpPr>
              <a:spLocks noChangeShapeType="1"/>
            </p:cNvSpPr>
            <p:nvPr/>
          </p:nvSpPr>
          <p:spPr bwMode="auto">
            <a:xfrm>
              <a:off x="3992449" y="5903382"/>
              <a:ext cx="838200" cy="1588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10" name="Text Box 24"/>
            <p:cNvSpPr txBox="1">
              <a:spLocks noChangeArrowheads="1"/>
            </p:cNvSpPr>
            <p:nvPr/>
          </p:nvSpPr>
          <p:spPr bwMode="auto">
            <a:xfrm>
              <a:off x="4197237" y="5793845"/>
              <a:ext cx="352425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>
                <a:buFont typeface="Palatino" pitchFamily="18" charset="0"/>
                <a:buNone/>
              </a:pPr>
              <a:r>
                <a:rPr lang="en-US">
                  <a:solidFill>
                    <a:srgbClr val="000000"/>
                  </a:solidFill>
                </a:rPr>
                <a:t>k</a:t>
              </a:r>
            </a:p>
          </p:txBody>
        </p:sp>
        <p:sp>
          <p:nvSpPr>
            <p:cNvPr id="16411" name="Line 25"/>
            <p:cNvSpPr>
              <a:spLocks noChangeShapeType="1"/>
            </p:cNvSpPr>
            <p:nvPr/>
          </p:nvSpPr>
          <p:spPr bwMode="auto">
            <a:xfrm>
              <a:off x="8107249" y="1864782"/>
              <a:ext cx="1588" cy="914400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12" name="Text Box 26"/>
            <p:cNvSpPr txBox="1">
              <a:spLocks noChangeArrowheads="1"/>
            </p:cNvSpPr>
            <p:nvPr/>
          </p:nvSpPr>
          <p:spPr bwMode="auto">
            <a:xfrm>
              <a:off x="8083437" y="2136245"/>
              <a:ext cx="352425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>
                <a:buFont typeface="Palatino" pitchFamily="18" charset="0"/>
                <a:buNone/>
              </a:pPr>
              <a:r>
                <a:rPr lang="en-US">
                  <a:solidFill>
                    <a:srgbClr val="000000"/>
                  </a:solidFill>
                </a:rPr>
                <a:t>k</a:t>
              </a:r>
            </a:p>
          </p:txBody>
        </p:sp>
        <p:sp>
          <p:nvSpPr>
            <p:cNvPr id="16413" name="Line 27"/>
            <p:cNvSpPr>
              <a:spLocks noChangeShapeType="1"/>
            </p:cNvSpPr>
            <p:nvPr/>
          </p:nvSpPr>
          <p:spPr bwMode="auto">
            <a:xfrm>
              <a:off x="6475299" y="2852886"/>
              <a:ext cx="1403350" cy="4083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14" name="Text Box 28"/>
            <p:cNvSpPr txBox="1">
              <a:spLocks noChangeArrowheads="1"/>
            </p:cNvSpPr>
            <p:nvPr/>
          </p:nvSpPr>
          <p:spPr bwMode="auto">
            <a:xfrm>
              <a:off x="6845187" y="2766730"/>
              <a:ext cx="323850" cy="4603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>
                <a:buFont typeface="Palatino" pitchFamily="18" charset="0"/>
                <a:buNone/>
              </a:pPr>
              <a:r>
                <a:rPr lang="en-US" dirty="0">
                  <a:solidFill>
                    <a:srgbClr val="000000"/>
                  </a:solidFill>
                </a:rPr>
                <a:t>j</a:t>
              </a: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5981" y="1639924"/>
            <a:ext cx="3409950" cy="4667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681" y="2397517"/>
            <a:ext cx="876300" cy="5334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1416" y="2410633"/>
            <a:ext cx="3028950" cy="5619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5971" y="2990442"/>
            <a:ext cx="2343150" cy="52387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3708" y="3491132"/>
            <a:ext cx="2924175" cy="56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18706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04-18-9780128119860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96" y="1498248"/>
            <a:ext cx="5758408" cy="383658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8CEA-9301-41AF-9DB8-EB5C7DB7B738}" type="slidenum">
              <a:rPr lang="en-IN" smtClean="0"/>
              <a:t>50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912168" y="5556629"/>
            <a:ext cx="75284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Loading input matrix elements that are close to the edge– </a:t>
            </a:r>
            <a:r>
              <a:rPr lang="en-IN" b="1" u="sng" dirty="0"/>
              <a:t>phase 1 of Block0,0</a:t>
            </a:r>
            <a:r>
              <a:rPr lang="en-IN" dirty="0"/>
              <a:t>.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28650" y="172685"/>
            <a:ext cx="78867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600" dirty="0"/>
              <a:t>Boundary Checks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008648" y="1313582"/>
            <a:ext cx="1498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3x3 matrix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6119445" y="2057401"/>
            <a:ext cx="220687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altLang="zh-CN" dirty="0"/>
              <a:t>What’s the problem?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073906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04-19-9780128119860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226" y="1463429"/>
            <a:ext cx="5902424" cy="379872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8CEA-9301-41AF-9DB8-EB5C7DB7B738}" type="slidenum">
              <a:rPr lang="en-IN" smtClean="0"/>
              <a:t>51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305376" y="5567090"/>
            <a:ext cx="65332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/>
              <a:t>FIGURE 4.19: </a:t>
            </a:r>
            <a:r>
              <a:rPr lang="en-IN" dirty="0"/>
              <a:t>Loading input elements during </a:t>
            </a:r>
            <a:r>
              <a:rPr lang="en-IN" b="1" u="sng" dirty="0"/>
              <a:t>phase 0 of block1,0</a:t>
            </a:r>
            <a:r>
              <a:rPr lang="en-IN" dirty="0"/>
              <a:t>.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28650" y="208204"/>
            <a:ext cx="78867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3600" dirty="0"/>
              <a:t>Boundary Checks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718502" y="1533767"/>
            <a:ext cx="1498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3x3 matrix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6438298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8CEA-9301-41AF-9DB8-EB5C7DB7B738}" type="slidenum">
              <a:rPr lang="en-IN" smtClean="0"/>
              <a:t>52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373236" y="5418176"/>
            <a:ext cx="66916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/>
              <a:t>带有边界条件检查的分块矩阵乘法内核。</a:t>
            </a:r>
            <a:endParaRPr lang="en-IN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3600" dirty="0"/>
              <a:t>Boundary Checks</a:t>
            </a:r>
          </a:p>
        </p:txBody>
      </p:sp>
      <p:sp>
        <p:nvSpPr>
          <p:cNvPr id="3" name="矩形 2"/>
          <p:cNvSpPr/>
          <p:nvPr/>
        </p:nvSpPr>
        <p:spPr>
          <a:xfrm>
            <a:off x="487973" y="1474235"/>
            <a:ext cx="8168054" cy="353943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Courier New"/>
                <a:cs typeface="Courier New"/>
              </a:rPr>
              <a:t>// Loop over the M and N tiles required to compute P element</a:t>
            </a:r>
          </a:p>
          <a:p>
            <a:r>
              <a:rPr lang="en-US" altLang="zh-CN" sz="1600" dirty="0">
                <a:latin typeface="Courier New"/>
                <a:cs typeface="Courier New"/>
              </a:rPr>
              <a:t>8. for (</a:t>
            </a:r>
            <a:r>
              <a:rPr lang="en-US" altLang="zh-CN" sz="1600" dirty="0" err="1">
                <a:latin typeface="Courier New"/>
                <a:cs typeface="Courier New"/>
              </a:rPr>
              <a:t>int</a:t>
            </a:r>
            <a:r>
              <a:rPr lang="en-US" altLang="zh-CN" sz="1600" dirty="0">
                <a:latin typeface="Courier New"/>
                <a:cs typeface="Courier New"/>
              </a:rPr>
              <a:t> </a:t>
            </a:r>
            <a:r>
              <a:rPr lang="en-US" altLang="zh-CN" sz="1600" dirty="0" err="1">
                <a:latin typeface="Courier New"/>
                <a:cs typeface="Courier New"/>
              </a:rPr>
              <a:t>ph</a:t>
            </a:r>
            <a:r>
              <a:rPr lang="en-US" altLang="zh-CN" sz="1600" dirty="0">
                <a:latin typeface="Courier New"/>
                <a:cs typeface="Courier New"/>
              </a:rPr>
              <a:t> = 0; </a:t>
            </a:r>
            <a:r>
              <a:rPr lang="en-US" altLang="zh-CN" sz="1600" dirty="0" err="1">
                <a:latin typeface="Courier New"/>
                <a:cs typeface="Courier New"/>
              </a:rPr>
              <a:t>ph</a:t>
            </a:r>
            <a:r>
              <a:rPr lang="en-US" altLang="zh-CN" sz="1600" dirty="0">
                <a:latin typeface="Courier New"/>
                <a:cs typeface="Courier New"/>
              </a:rPr>
              <a:t> &lt; ceil(Width/(float)TILE_WIDTH); ++</a:t>
            </a:r>
            <a:r>
              <a:rPr lang="en-US" altLang="zh-CN" sz="1600" dirty="0" err="1">
                <a:latin typeface="Courier New"/>
                <a:cs typeface="Courier New"/>
              </a:rPr>
              <a:t>ph</a:t>
            </a:r>
            <a:r>
              <a:rPr lang="en-US" altLang="zh-CN" sz="1600" dirty="0">
                <a:latin typeface="Courier New"/>
                <a:cs typeface="Courier New"/>
              </a:rPr>
              <a:t>) {</a:t>
            </a:r>
          </a:p>
          <a:p>
            <a:r>
              <a:rPr lang="en-US" altLang="zh-CN" sz="1600" dirty="0">
                <a:latin typeface="Courier New"/>
                <a:cs typeface="Courier New"/>
              </a:rPr>
              <a:t>   // Collaborative loading of M and N tiles into shared memory</a:t>
            </a:r>
          </a:p>
          <a:p>
            <a:r>
              <a:rPr lang="en-US" altLang="zh-CN" sz="1600" dirty="0">
                <a:latin typeface="Courier New"/>
                <a:cs typeface="Courier New"/>
              </a:rPr>
              <a:t>9.  </a:t>
            </a:r>
            <a:r>
              <a:rPr lang="en-US" altLang="zh-CN" sz="1600" b="1" dirty="0">
                <a:solidFill>
                  <a:srgbClr val="1D07BF"/>
                </a:solidFill>
                <a:latin typeface="Courier New"/>
                <a:cs typeface="Courier New"/>
              </a:rPr>
              <a:t>if ((Row&lt; Width) &amp;&amp; (</a:t>
            </a:r>
            <a:r>
              <a:rPr lang="en-US" altLang="zh-CN" sz="1600" b="1" dirty="0" err="1">
                <a:solidFill>
                  <a:srgbClr val="1D07BF"/>
                </a:solidFill>
                <a:latin typeface="Courier New"/>
                <a:cs typeface="Courier New"/>
              </a:rPr>
              <a:t>ph</a:t>
            </a:r>
            <a:r>
              <a:rPr lang="en-US" altLang="zh-CN" sz="1600" b="1" dirty="0">
                <a:solidFill>
                  <a:srgbClr val="1D07BF"/>
                </a:solidFill>
                <a:latin typeface="Courier New"/>
                <a:cs typeface="Courier New"/>
              </a:rPr>
              <a:t>*</a:t>
            </a:r>
            <a:r>
              <a:rPr lang="en-US" altLang="zh-CN" sz="1600" b="1" dirty="0" err="1">
                <a:solidFill>
                  <a:srgbClr val="1D07BF"/>
                </a:solidFill>
                <a:latin typeface="Courier New"/>
                <a:cs typeface="Courier New"/>
              </a:rPr>
              <a:t>TILE_WIDTH+tx</a:t>
            </a:r>
            <a:r>
              <a:rPr lang="en-US" altLang="zh-CN" sz="1600" b="1" dirty="0">
                <a:solidFill>
                  <a:srgbClr val="1D07BF"/>
                </a:solidFill>
                <a:latin typeface="Courier New"/>
                <a:cs typeface="Courier New"/>
              </a:rPr>
              <a:t>)&lt; Width)</a:t>
            </a:r>
          </a:p>
          <a:p>
            <a:r>
              <a:rPr lang="en-US" altLang="zh-CN" sz="1600" dirty="0">
                <a:latin typeface="Courier New"/>
                <a:cs typeface="Courier New"/>
              </a:rPr>
              <a:t>      </a:t>
            </a:r>
            <a:r>
              <a:rPr lang="en-US" altLang="zh-CN" sz="1600" dirty="0" err="1">
                <a:latin typeface="Courier New"/>
                <a:cs typeface="Courier New"/>
              </a:rPr>
              <a:t>Mds</a:t>
            </a:r>
            <a:r>
              <a:rPr lang="en-US" altLang="zh-CN" sz="1600" dirty="0">
                <a:latin typeface="Courier New"/>
                <a:cs typeface="Courier New"/>
              </a:rPr>
              <a:t>[ty][</a:t>
            </a:r>
            <a:r>
              <a:rPr lang="en-US" altLang="zh-CN" sz="1600" dirty="0" err="1">
                <a:latin typeface="Courier New"/>
                <a:cs typeface="Courier New"/>
              </a:rPr>
              <a:t>tx</a:t>
            </a:r>
            <a:r>
              <a:rPr lang="en-US" altLang="zh-CN" sz="1600" dirty="0">
                <a:latin typeface="Courier New"/>
                <a:cs typeface="Courier New"/>
              </a:rPr>
              <a:t>] = M[Row*Width + </a:t>
            </a:r>
            <a:r>
              <a:rPr lang="en-US" altLang="zh-CN" sz="1600" dirty="0" err="1">
                <a:latin typeface="Courier New"/>
                <a:cs typeface="Courier New"/>
              </a:rPr>
              <a:t>ph</a:t>
            </a:r>
            <a:r>
              <a:rPr lang="en-US" altLang="zh-CN" sz="1600" dirty="0">
                <a:latin typeface="Courier New"/>
                <a:cs typeface="Courier New"/>
              </a:rPr>
              <a:t>*TILE_WIDTH + </a:t>
            </a:r>
            <a:r>
              <a:rPr lang="en-US" altLang="zh-CN" sz="1600" dirty="0" err="1">
                <a:latin typeface="Courier New"/>
                <a:cs typeface="Courier New"/>
              </a:rPr>
              <a:t>tx</a:t>
            </a:r>
            <a:r>
              <a:rPr lang="en-US" altLang="zh-CN" sz="1600" dirty="0">
                <a:latin typeface="Courier New"/>
                <a:cs typeface="Courier New"/>
              </a:rPr>
              <a:t>];</a:t>
            </a:r>
          </a:p>
          <a:p>
            <a:r>
              <a:rPr lang="en-US" altLang="zh-CN" sz="1600" dirty="0">
                <a:latin typeface="Courier New"/>
                <a:cs typeface="Courier New"/>
              </a:rPr>
              <a:t>10. </a:t>
            </a:r>
            <a:r>
              <a:rPr lang="en-US" altLang="zh-CN" sz="1600" b="1" dirty="0">
                <a:solidFill>
                  <a:srgbClr val="1D07BF"/>
                </a:solidFill>
                <a:latin typeface="Courier New"/>
                <a:cs typeface="Courier New"/>
              </a:rPr>
              <a:t>if ((</a:t>
            </a:r>
            <a:r>
              <a:rPr lang="en-US" altLang="zh-CN" sz="1600" b="1" dirty="0" err="1">
                <a:solidFill>
                  <a:srgbClr val="1D07BF"/>
                </a:solidFill>
                <a:latin typeface="Courier New"/>
                <a:cs typeface="Courier New"/>
              </a:rPr>
              <a:t>ph</a:t>
            </a:r>
            <a:r>
              <a:rPr lang="en-US" altLang="zh-CN" sz="1600" b="1" dirty="0">
                <a:solidFill>
                  <a:srgbClr val="1D07BF"/>
                </a:solidFill>
                <a:latin typeface="Courier New"/>
                <a:cs typeface="Courier New"/>
              </a:rPr>
              <a:t>*</a:t>
            </a:r>
            <a:r>
              <a:rPr lang="en-US" altLang="zh-CN" sz="1600" b="1" dirty="0" err="1">
                <a:solidFill>
                  <a:srgbClr val="1D07BF"/>
                </a:solidFill>
                <a:latin typeface="Courier New"/>
                <a:cs typeface="Courier New"/>
              </a:rPr>
              <a:t>TILE_WIDTH+ty</a:t>
            </a:r>
            <a:r>
              <a:rPr lang="en-US" altLang="zh-CN" sz="1600" b="1" dirty="0">
                <a:solidFill>
                  <a:srgbClr val="1D07BF"/>
                </a:solidFill>
                <a:latin typeface="Courier New"/>
                <a:cs typeface="Courier New"/>
              </a:rPr>
              <a:t>)&lt;Width &amp;&amp; Col&lt;Width)</a:t>
            </a:r>
          </a:p>
          <a:p>
            <a:r>
              <a:rPr lang="en-US" altLang="zh-CN" sz="1600" dirty="0">
                <a:latin typeface="Courier New"/>
                <a:cs typeface="Courier New"/>
              </a:rPr>
              <a:t>      </a:t>
            </a:r>
            <a:r>
              <a:rPr lang="en-US" altLang="zh-CN" sz="1600" dirty="0" err="1">
                <a:latin typeface="Courier New"/>
                <a:cs typeface="Courier New"/>
              </a:rPr>
              <a:t>Nds</a:t>
            </a:r>
            <a:r>
              <a:rPr lang="en-US" altLang="zh-CN" sz="1600" dirty="0">
                <a:latin typeface="Courier New"/>
                <a:cs typeface="Courier New"/>
              </a:rPr>
              <a:t>[ty][</a:t>
            </a:r>
            <a:r>
              <a:rPr lang="en-US" altLang="zh-CN" sz="1600" dirty="0" err="1">
                <a:latin typeface="Courier New"/>
                <a:cs typeface="Courier New"/>
              </a:rPr>
              <a:t>tx</a:t>
            </a:r>
            <a:r>
              <a:rPr lang="en-US" altLang="zh-CN" sz="1600" dirty="0">
                <a:latin typeface="Courier New"/>
                <a:cs typeface="Courier New"/>
              </a:rPr>
              <a:t>] = N[(</a:t>
            </a:r>
            <a:r>
              <a:rPr lang="en-US" altLang="zh-CN" sz="1600" dirty="0" err="1">
                <a:latin typeface="Courier New"/>
                <a:cs typeface="Courier New"/>
              </a:rPr>
              <a:t>ph</a:t>
            </a:r>
            <a:r>
              <a:rPr lang="en-US" altLang="zh-CN" sz="1600" dirty="0">
                <a:latin typeface="Courier New"/>
                <a:cs typeface="Courier New"/>
              </a:rPr>
              <a:t>*TILE_WIDTH + ty)*Width + Col];</a:t>
            </a:r>
          </a:p>
          <a:p>
            <a:r>
              <a:rPr lang="en-US" altLang="zh-CN" sz="1600" dirty="0">
                <a:latin typeface="Courier New"/>
                <a:cs typeface="Courier New"/>
              </a:rPr>
              <a:t>11. __</a:t>
            </a:r>
            <a:r>
              <a:rPr lang="en-US" altLang="zh-CN" sz="1600" dirty="0" err="1">
                <a:latin typeface="Courier New"/>
                <a:cs typeface="Courier New"/>
              </a:rPr>
              <a:t>syncthreads</a:t>
            </a:r>
            <a:r>
              <a:rPr lang="en-US" altLang="zh-CN" sz="1600" dirty="0">
                <a:latin typeface="Courier New"/>
                <a:cs typeface="Courier New"/>
              </a:rPr>
              <a:t>();</a:t>
            </a:r>
          </a:p>
          <a:p>
            <a:r>
              <a:rPr lang="en-US" altLang="zh-CN" sz="1600" dirty="0">
                <a:latin typeface="Courier New"/>
                <a:cs typeface="Courier New"/>
              </a:rPr>
              <a:t>12. for (</a:t>
            </a:r>
            <a:r>
              <a:rPr lang="en-US" altLang="zh-CN" sz="1600" dirty="0" err="1">
                <a:latin typeface="Courier New"/>
                <a:cs typeface="Courier New"/>
              </a:rPr>
              <a:t>int</a:t>
            </a:r>
            <a:r>
              <a:rPr lang="en-US" altLang="zh-CN" sz="1600" dirty="0">
                <a:latin typeface="Courier New"/>
                <a:cs typeface="Courier New"/>
              </a:rPr>
              <a:t> k = 0; k &lt; TILE_WIDTH; ++k) {</a:t>
            </a:r>
          </a:p>
          <a:p>
            <a:r>
              <a:rPr lang="en-US" altLang="zh-CN" sz="1600" dirty="0">
                <a:latin typeface="Courier New"/>
                <a:cs typeface="Courier New"/>
              </a:rPr>
              <a:t>13.   </a:t>
            </a:r>
            <a:r>
              <a:rPr lang="en-US" altLang="zh-CN" sz="1600" dirty="0" err="1">
                <a:latin typeface="Courier New"/>
                <a:cs typeface="Courier New"/>
              </a:rPr>
              <a:t>Pvalue</a:t>
            </a:r>
            <a:r>
              <a:rPr lang="en-US" altLang="zh-CN" sz="1600" dirty="0">
                <a:latin typeface="Courier New"/>
                <a:cs typeface="Courier New"/>
              </a:rPr>
              <a:t> += </a:t>
            </a:r>
            <a:r>
              <a:rPr lang="en-US" altLang="zh-CN" sz="1600" dirty="0" err="1">
                <a:latin typeface="Courier New"/>
                <a:cs typeface="Courier New"/>
              </a:rPr>
              <a:t>Mds</a:t>
            </a:r>
            <a:r>
              <a:rPr lang="en-US" altLang="zh-CN" sz="1600" dirty="0">
                <a:latin typeface="Courier New"/>
                <a:cs typeface="Courier New"/>
              </a:rPr>
              <a:t>[ty][k] * </a:t>
            </a:r>
            <a:r>
              <a:rPr lang="en-US" altLang="zh-CN" sz="1600" dirty="0" err="1">
                <a:latin typeface="Courier New"/>
                <a:cs typeface="Courier New"/>
              </a:rPr>
              <a:t>Nds</a:t>
            </a:r>
            <a:r>
              <a:rPr lang="en-US" altLang="zh-CN" sz="1600" dirty="0">
                <a:latin typeface="Courier New"/>
                <a:cs typeface="Courier New"/>
              </a:rPr>
              <a:t>[k][</a:t>
            </a:r>
            <a:r>
              <a:rPr lang="en-US" altLang="zh-CN" sz="1600" dirty="0" err="1">
                <a:latin typeface="Courier New"/>
                <a:cs typeface="Courier New"/>
              </a:rPr>
              <a:t>tx</a:t>
            </a:r>
            <a:r>
              <a:rPr lang="en-US" altLang="zh-CN" sz="1600" dirty="0">
                <a:latin typeface="Courier New"/>
                <a:cs typeface="Courier New"/>
              </a:rPr>
              <a:t>];</a:t>
            </a:r>
          </a:p>
          <a:p>
            <a:r>
              <a:rPr lang="en-US" altLang="zh-CN" sz="1600" dirty="0">
                <a:latin typeface="Courier New"/>
                <a:cs typeface="Courier New"/>
              </a:rPr>
              <a:t>    }</a:t>
            </a:r>
          </a:p>
          <a:p>
            <a:r>
              <a:rPr lang="en-US" altLang="zh-CN" sz="1600" dirty="0">
                <a:latin typeface="Courier New"/>
                <a:cs typeface="Courier New"/>
              </a:rPr>
              <a:t>14. __</a:t>
            </a:r>
            <a:r>
              <a:rPr lang="en-US" altLang="zh-CN" sz="1600" dirty="0" err="1">
                <a:latin typeface="Courier New"/>
                <a:cs typeface="Courier New"/>
              </a:rPr>
              <a:t>syncthreads</a:t>
            </a:r>
            <a:r>
              <a:rPr lang="en-US" altLang="zh-CN" sz="1600" dirty="0">
                <a:latin typeface="Courier New"/>
                <a:cs typeface="Courier New"/>
              </a:rPr>
              <a:t>();</a:t>
            </a:r>
          </a:p>
          <a:p>
            <a:r>
              <a:rPr lang="en-US" altLang="zh-CN" sz="1600" dirty="0">
                <a:latin typeface="Courier New"/>
                <a:cs typeface="Courier New"/>
              </a:rPr>
              <a:t>   }</a:t>
            </a:r>
          </a:p>
          <a:p>
            <a:r>
              <a:rPr lang="en-US" altLang="zh-CN" sz="1600" dirty="0">
                <a:latin typeface="Courier New"/>
                <a:cs typeface="Courier New"/>
              </a:rPr>
              <a:t>15. </a:t>
            </a:r>
            <a:r>
              <a:rPr lang="en-US" altLang="zh-CN" sz="1600" b="1" dirty="0">
                <a:solidFill>
                  <a:srgbClr val="1D07BF"/>
                </a:solidFill>
                <a:latin typeface="Courier New"/>
                <a:cs typeface="Courier New"/>
              </a:rPr>
              <a:t>if ((Row&lt;Width) &amp;&amp; (Col&lt;Width)) </a:t>
            </a:r>
            <a:r>
              <a:rPr lang="en-US" altLang="zh-CN" sz="1600" dirty="0">
                <a:latin typeface="Courier New"/>
                <a:cs typeface="Courier New"/>
              </a:rPr>
              <a:t>P[Row*Width + Col] = </a:t>
            </a:r>
            <a:r>
              <a:rPr lang="en-US" altLang="zh-CN" sz="1600" dirty="0" err="1">
                <a:latin typeface="Courier New"/>
                <a:cs typeface="Courier New"/>
              </a:rPr>
              <a:t>Pvalue</a:t>
            </a:r>
            <a:r>
              <a:rPr lang="en-US" altLang="zh-CN" sz="1600" dirty="0">
                <a:latin typeface="Courier New"/>
                <a:cs typeface="Courier New"/>
              </a:rPr>
              <a:t>;</a:t>
            </a:r>
            <a:endParaRPr lang="zh-CN" altLang="en-US" sz="1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6965586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Reference 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3016251"/>
            <a:ext cx="5086350" cy="3160711"/>
          </a:xfrm>
        </p:spPr>
        <p:txBody>
          <a:bodyPr>
            <a:normAutofit/>
          </a:bodyPr>
          <a:lstStyle/>
          <a:p>
            <a:r>
              <a:rPr lang="en-US" altLang="zh-CN" sz="2000" b="1" dirty="0">
                <a:solidFill>
                  <a:srgbClr val="1D07BF"/>
                </a:solidFill>
              </a:rPr>
              <a:t>Programming Massively Parallel Processors, </a:t>
            </a:r>
          </a:p>
          <a:p>
            <a:pPr lvl="1"/>
            <a:r>
              <a:rPr lang="en-US" altLang="zh-CN" sz="2000" b="1" dirty="0"/>
              <a:t>A Hands-on Approach</a:t>
            </a:r>
          </a:p>
          <a:p>
            <a:pPr lvl="1"/>
            <a:r>
              <a:rPr lang="en-US" altLang="zh-CN" sz="2000" b="1" dirty="0"/>
              <a:t>Third Edition</a:t>
            </a:r>
          </a:p>
          <a:p>
            <a:pPr lvl="1"/>
            <a:endParaRPr lang="en-US" altLang="zh-CN" sz="2000" b="1" dirty="0"/>
          </a:p>
          <a:p>
            <a:pPr lvl="1"/>
            <a:r>
              <a:rPr lang="en-US" altLang="zh-CN" sz="2000" b="1" u="sng" dirty="0"/>
              <a:t>Chapter 4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7916" y="2752411"/>
            <a:ext cx="2077914" cy="255900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28651" y="1690689"/>
            <a:ext cx="78867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 dirty="0">
                <a:hlinkClick r:id="rId3"/>
              </a:rPr>
              <a:t>CUDA C Programming Guide</a:t>
            </a:r>
            <a:r>
              <a:rPr lang="en-US" altLang="zh-CN" sz="2000" b="1" dirty="0"/>
              <a:t>,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000" b="1" dirty="0"/>
              <a:t>https://docs.nvidia.com/cuda/cuda-c-programming-guide/index.html</a:t>
            </a:r>
          </a:p>
        </p:txBody>
      </p:sp>
    </p:spTree>
    <p:extLst>
      <p:ext uri="{BB962C8B-B14F-4D97-AF65-F5344CB8AC3E}">
        <p14:creationId xmlns:p14="http://schemas.microsoft.com/office/powerpoint/2010/main" val="1591488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1"/>
          <p:cNvSpPr>
            <a:spLocks noGrp="1" noChangeArrowheads="1"/>
          </p:cNvSpPr>
          <p:nvPr>
            <p:ph type="title"/>
          </p:nvPr>
        </p:nvSpPr>
        <p:spPr>
          <a:xfrm>
            <a:off x="454025" y="17485"/>
            <a:ext cx="8305800" cy="1190626"/>
          </a:xfrm>
        </p:spPr>
        <p:txBody>
          <a:bodyPr/>
          <a:lstStyle/>
          <a:p>
            <a:pPr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600" dirty="0"/>
              <a:t>Matrix Multiplication Example</a:t>
            </a:r>
          </a:p>
        </p:txBody>
      </p:sp>
      <p:sp>
        <p:nvSpPr>
          <p:cNvPr id="16406" name="Text Box 20"/>
          <p:cNvSpPr txBox="1">
            <a:spLocks noChangeArrowheads="1"/>
          </p:cNvSpPr>
          <p:nvPr/>
        </p:nvSpPr>
        <p:spPr bwMode="auto">
          <a:xfrm>
            <a:off x="454025" y="1112929"/>
            <a:ext cx="7732713" cy="4003276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>
              <a:buFont typeface="Palatino" pitchFamily="18" charset="0"/>
              <a:buNone/>
            </a:pPr>
            <a:r>
              <a:rPr lang="en-US" sz="2000" dirty="0">
                <a:solidFill>
                  <a:srgbClr val="000000"/>
                </a:solidFill>
              </a:rPr>
              <a:t>// Matrix multiplication on the (CPU) host in single precision</a:t>
            </a:r>
          </a:p>
          <a:p>
            <a:pPr eaLnBrk="1" hangingPunct="1">
              <a:buFont typeface="Arial" pitchFamily="34" charset="0"/>
              <a:buNone/>
            </a:pPr>
            <a:r>
              <a:rPr lang="en-US" sz="1800" dirty="0">
                <a:solidFill>
                  <a:srgbClr val="000000"/>
                </a:solidFill>
                <a:latin typeface="Arial" pitchFamily="34" charset="0"/>
              </a:rPr>
              <a:t>void </a:t>
            </a:r>
            <a:r>
              <a:rPr lang="en-US" sz="1800" dirty="0" err="1">
                <a:solidFill>
                  <a:srgbClr val="000000"/>
                </a:solidFill>
                <a:latin typeface="Arial" pitchFamily="34" charset="0"/>
              </a:rPr>
              <a:t>MatrixMulOnHost</a:t>
            </a:r>
            <a:r>
              <a:rPr lang="en-US" sz="1800" dirty="0">
                <a:solidFill>
                  <a:srgbClr val="000000"/>
                </a:solidFill>
                <a:latin typeface="Arial" pitchFamily="34" charset="0"/>
              </a:rPr>
              <a:t>(float* M, float* N, float* P, </a:t>
            </a:r>
            <a:r>
              <a:rPr lang="en-US" sz="1800" dirty="0" err="1">
                <a:solidFill>
                  <a:srgbClr val="000000"/>
                </a:solidFill>
                <a:latin typeface="Arial" pitchFamily="34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Arial" pitchFamily="34" charset="0"/>
              </a:rPr>
              <a:t> Width)</a:t>
            </a:r>
            <a:r>
              <a:rPr lang="ar-SA" sz="1800" dirty="0">
                <a:solidFill>
                  <a:srgbClr val="000000"/>
                </a:solidFill>
                <a:latin typeface="Arial" pitchFamily="34" charset="0"/>
              </a:rPr>
              <a:t>‏</a:t>
            </a:r>
            <a:endParaRPr lang="en-US" sz="1800" dirty="0">
              <a:solidFill>
                <a:srgbClr val="000000"/>
              </a:solidFill>
              <a:latin typeface="Arial" pitchFamily="34" charset="0"/>
            </a:endParaRPr>
          </a:p>
          <a:p>
            <a:pPr eaLnBrk="1" hangingPunct="1">
              <a:buFont typeface="Arial" pitchFamily="34" charset="0"/>
              <a:buNone/>
            </a:pPr>
            <a:r>
              <a:rPr lang="en-US" sz="1800" dirty="0">
                <a:solidFill>
                  <a:srgbClr val="000000"/>
                </a:solidFill>
                <a:latin typeface="Arial" pitchFamily="34" charset="0"/>
              </a:rPr>
              <a:t>{   </a:t>
            </a:r>
          </a:p>
          <a:p>
            <a:pPr eaLnBrk="1" hangingPunct="1">
              <a:buFont typeface="Arial" pitchFamily="34" charset="0"/>
              <a:buNone/>
            </a:pPr>
            <a:r>
              <a:rPr lang="en-US" sz="1800" dirty="0">
                <a:solidFill>
                  <a:srgbClr val="000000"/>
                </a:solidFill>
                <a:latin typeface="Arial" pitchFamily="34" charset="0"/>
              </a:rPr>
              <a:t>    for (</a:t>
            </a:r>
            <a:r>
              <a:rPr lang="en-US" sz="1800" dirty="0" err="1">
                <a:solidFill>
                  <a:srgbClr val="000000"/>
                </a:solidFill>
                <a:latin typeface="Arial" pitchFamily="34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Arial" pitchFamily="34" charset="0"/>
              </a:rPr>
              <a:t> i = 0; i &lt; Width; ++i)</a:t>
            </a:r>
            <a:r>
              <a:rPr lang="ar-SA" sz="1800" dirty="0">
                <a:solidFill>
                  <a:srgbClr val="000000"/>
                </a:solidFill>
                <a:latin typeface="Arial" pitchFamily="34" charset="0"/>
              </a:rPr>
              <a:t>‏</a:t>
            </a:r>
            <a:endParaRPr lang="en-US" sz="1800" dirty="0">
              <a:solidFill>
                <a:srgbClr val="000000"/>
              </a:solidFill>
              <a:latin typeface="Arial" pitchFamily="34" charset="0"/>
            </a:endParaRPr>
          </a:p>
          <a:p>
            <a:pPr eaLnBrk="1" hangingPunct="1">
              <a:buFont typeface="Arial" pitchFamily="34" charset="0"/>
              <a:buNone/>
            </a:pPr>
            <a:r>
              <a:rPr lang="en-US" sz="1800" dirty="0">
                <a:solidFill>
                  <a:srgbClr val="000000"/>
                </a:solidFill>
                <a:latin typeface="Arial" pitchFamily="34" charset="0"/>
              </a:rPr>
              <a:t>        for (</a:t>
            </a:r>
            <a:r>
              <a:rPr lang="en-US" sz="1800" dirty="0" err="1">
                <a:solidFill>
                  <a:srgbClr val="000000"/>
                </a:solidFill>
                <a:latin typeface="Arial" pitchFamily="34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Arial" pitchFamily="34" charset="0"/>
              </a:rPr>
              <a:t> j = 0; j &lt; Width; ++j) {</a:t>
            </a:r>
          </a:p>
          <a:p>
            <a:pPr eaLnBrk="1" hangingPunct="1">
              <a:buFont typeface="Arial" pitchFamily="34" charset="0"/>
              <a:buNone/>
            </a:pPr>
            <a:r>
              <a:rPr lang="en-US" sz="1800" dirty="0">
                <a:solidFill>
                  <a:srgbClr val="000000"/>
                </a:solidFill>
                <a:latin typeface="Arial" pitchFamily="34" charset="0"/>
              </a:rPr>
              <a:t>            float sum = 0;</a:t>
            </a:r>
          </a:p>
          <a:p>
            <a:pPr eaLnBrk="1" hangingPunct="1">
              <a:buFont typeface="Arial" pitchFamily="34" charset="0"/>
              <a:buNone/>
            </a:pPr>
            <a:r>
              <a:rPr lang="en-US" sz="1800" dirty="0">
                <a:solidFill>
                  <a:srgbClr val="000000"/>
                </a:solidFill>
                <a:latin typeface="Arial" pitchFamily="34" charset="0"/>
              </a:rPr>
              <a:t>            for (</a:t>
            </a:r>
            <a:r>
              <a:rPr lang="en-US" sz="1800" dirty="0" err="1">
                <a:solidFill>
                  <a:srgbClr val="000000"/>
                </a:solidFill>
                <a:latin typeface="Arial" pitchFamily="34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Arial" pitchFamily="34" charset="0"/>
              </a:rPr>
              <a:t> k = 0; k &lt; Width; ++k) {</a:t>
            </a:r>
          </a:p>
          <a:p>
            <a:pPr eaLnBrk="1" hangingPunct="1">
              <a:buFont typeface="Arial" pitchFamily="34" charset="0"/>
              <a:buNone/>
            </a:pPr>
            <a:r>
              <a:rPr lang="en-US" sz="1800" dirty="0">
                <a:solidFill>
                  <a:srgbClr val="000000"/>
                </a:solidFill>
                <a:latin typeface="Arial" pitchFamily="34" charset="0"/>
              </a:rPr>
              <a:t>                float a = M[i * Width + k];</a:t>
            </a:r>
          </a:p>
          <a:p>
            <a:pPr eaLnBrk="1" hangingPunct="1">
              <a:buFont typeface="Arial" pitchFamily="34" charset="0"/>
              <a:buNone/>
            </a:pPr>
            <a:r>
              <a:rPr lang="en-US" sz="1800" dirty="0">
                <a:solidFill>
                  <a:srgbClr val="000000"/>
                </a:solidFill>
                <a:latin typeface="Arial" pitchFamily="34" charset="0"/>
              </a:rPr>
              <a:t>                float b = N[k * Width + j];</a:t>
            </a:r>
          </a:p>
          <a:p>
            <a:pPr eaLnBrk="1" hangingPunct="1">
              <a:buFont typeface="Arial" pitchFamily="34" charset="0"/>
              <a:buNone/>
            </a:pPr>
            <a:r>
              <a:rPr lang="en-US" sz="1800" dirty="0">
                <a:solidFill>
                  <a:srgbClr val="000000"/>
                </a:solidFill>
                <a:latin typeface="Arial" pitchFamily="34" charset="0"/>
              </a:rPr>
              <a:t>                sum += a * b;</a:t>
            </a:r>
          </a:p>
          <a:p>
            <a:pPr eaLnBrk="1" hangingPunct="1">
              <a:buFont typeface="Arial" pitchFamily="34" charset="0"/>
              <a:buNone/>
            </a:pPr>
            <a:r>
              <a:rPr lang="en-US" sz="1800" dirty="0">
                <a:solidFill>
                  <a:srgbClr val="000000"/>
                </a:solidFill>
                <a:latin typeface="Arial" pitchFamily="34" charset="0"/>
              </a:rPr>
              <a:t>            }</a:t>
            </a:r>
          </a:p>
          <a:p>
            <a:pPr eaLnBrk="1" hangingPunct="1">
              <a:buFont typeface="Arial" pitchFamily="34" charset="0"/>
              <a:buNone/>
            </a:pPr>
            <a:r>
              <a:rPr lang="en-US" sz="1800" dirty="0">
                <a:solidFill>
                  <a:srgbClr val="000000"/>
                </a:solidFill>
                <a:latin typeface="Arial" pitchFamily="34" charset="0"/>
              </a:rPr>
              <a:t>            P[i * Width + j] = sum;</a:t>
            </a:r>
          </a:p>
          <a:p>
            <a:pPr eaLnBrk="1" hangingPunct="1">
              <a:buFont typeface="Arial" pitchFamily="34" charset="0"/>
              <a:buNone/>
            </a:pPr>
            <a:r>
              <a:rPr lang="en-US" sz="1800" dirty="0">
                <a:solidFill>
                  <a:srgbClr val="000000"/>
                </a:solidFill>
                <a:latin typeface="Arial" pitchFamily="34" charset="0"/>
              </a:rPr>
              <a:t>        }</a:t>
            </a:r>
          </a:p>
          <a:p>
            <a:pPr eaLnBrk="1" hangingPunct="1">
              <a:buFont typeface="Arial" pitchFamily="34" charset="0"/>
              <a:buNone/>
            </a:pPr>
            <a:r>
              <a:rPr lang="en-US" sz="1800" dirty="0">
                <a:solidFill>
                  <a:srgbClr val="000000"/>
                </a:solidFill>
                <a:latin typeface="Arial" pitchFamily="34" charset="0"/>
              </a:rPr>
              <a:t>}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4105999" y="1987030"/>
            <a:ext cx="4445375" cy="4544389"/>
            <a:chOff x="3945323" y="1829857"/>
            <a:chExt cx="5001714" cy="5018087"/>
          </a:xfrm>
        </p:grpSpPr>
        <p:sp>
          <p:nvSpPr>
            <p:cNvPr id="16388" name="Text Box 2"/>
            <p:cNvSpPr txBox="1">
              <a:spLocks noChangeArrowheads="1"/>
            </p:cNvSpPr>
            <p:nvPr/>
          </p:nvSpPr>
          <p:spPr bwMode="auto">
            <a:xfrm>
              <a:off x="3945323" y="4379382"/>
              <a:ext cx="2468563" cy="2468562"/>
            </a:xfrm>
            <a:prstGeom prst="rect">
              <a:avLst/>
            </a:prstGeom>
            <a:solidFill>
              <a:srgbClr val="99FF66"/>
            </a:solidFill>
            <a:ln w="9360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90000" tIns="46800" rIns="90000" bIns="46800"/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>
                <a:buClr>
                  <a:srgbClr val="FFFFFF"/>
                </a:buClr>
                <a:buFont typeface="Arial" pitchFamily="34" charset="0"/>
                <a:buNone/>
              </a:pPr>
              <a:r>
                <a:rPr lang="en-US" sz="2000" b="1" dirty="0">
                  <a:solidFill>
                    <a:srgbClr val="1D07BF"/>
                  </a:solidFill>
                  <a:latin typeface="Arial" pitchFamily="34" charset="0"/>
                </a:rPr>
                <a:t>M</a:t>
              </a:r>
            </a:p>
          </p:txBody>
        </p:sp>
        <p:sp>
          <p:nvSpPr>
            <p:cNvPr id="16389" name="Text Box 3"/>
            <p:cNvSpPr txBox="1">
              <a:spLocks noChangeArrowheads="1"/>
            </p:cNvSpPr>
            <p:nvPr/>
          </p:nvSpPr>
          <p:spPr bwMode="auto">
            <a:xfrm>
              <a:off x="6476887" y="1834620"/>
              <a:ext cx="2468562" cy="2468562"/>
            </a:xfrm>
            <a:prstGeom prst="rect">
              <a:avLst/>
            </a:prstGeom>
            <a:solidFill>
              <a:srgbClr val="99FF66"/>
            </a:solidFill>
            <a:ln w="9360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90000" tIns="46800" rIns="90000" bIns="46800"/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>
                <a:buClr>
                  <a:srgbClr val="FFFFFF"/>
                </a:buClr>
                <a:buFont typeface="Arial" pitchFamily="34" charset="0"/>
                <a:buNone/>
              </a:pPr>
              <a:r>
                <a:rPr lang="en-US" sz="2000" b="1" dirty="0">
                  <a:solidFill>
                    <a:srgbClr val="1D07BF"/>
                  </a:solidFill>
                  <a:latin typeface="Arial" pitchFamily="34" charset="0"/>
                </a:rPr>
                <a:t>N</a:t>
              </a:r>
            </a:p>
          </p:txBody>
        </p:sp>
        <p:sp>
          <p:nvSpPr>
            <p:cNvPr id="16390" name="Text Box 4"/>
            <p:cNvSpPr txBox="1">
              <a:spLocks noChangeArrowheads="1"/>
            </p:cNvSpPr>
            <p:nvPr/>
          </p:nvSpPr>
          <p:spPr bwMode="auto">
            <a:xfrm>
              <a:off x="6476887" y="4349220"/>
              <a:ext cx="2468562" cy="2468562"/>
            </a:xfrm>
            <a:prstGeom prst="rect">
              <a:avLst/>
            </a:prstGeom>
            <a:solidFill>
              <a:srgbClr val="99FF66"/>
            </a:solidFill>
            <a:ln w="9360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90000" tIns="46800" rIns="90000" bIns="46800"/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>
                <a:buClr>
                  <a:srgbClr val="FFFFFF"/>
                </a:buClr>
                <a:buFont typeface="Arial" pitchFamily="34" charset="0"/>
                <a:buNone/>
              </a:pPr>
              <a:r>
                <a:rPr lang="en-US" sz="2000" b="1" dirty="0">
                  <a:solidFill>
                    <a:srgbClr val="1D07BF"/>
                  </a:solidFill>
                  <a:latin typeface="Arial" pitchFamily="34" charset="0"/>
                </a:rPr>
                <a:t>P</a:t>
              </a:r>
            </a:p>
          </p:txBody>
        </p:sp>
        <p:sp>
          <p:nvSpPr>
            <p:cNvPr id="16391" name="Text Box 5"/>
            <p:cNvSpPr txBox="1">
              <a:spLocks noChangeArrowheads="1"/>
            </p:cNvSpPr>
            <p:nvPr/>
          </p:nvSpPr>
          <p:spPr bwMode="auto">
            <a:xfrm>
              <a:off x="7848487" y="1834620"/>
              <a:ext cx="53975" cy="2468562"/>
            </a:xfrm>
            <a:prstGeom prst="rect">
              <a:avLst/>
            </a:prstGeom>
            <a:solidFill>
              <a:srgbClr val="FF6600"/>
            </a:solidFill>
            <a:ln w="9360">
              <a:solidFill>
                <a:srgbClr val="969696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6392" name="Line 6"/>
            <p:cNvSpPr>
              <a:spLocks noChangeShapeType="1"/>
            </p:cNvSpPr>
            <p:nvPr/>
          </p:nvSpPr>
          <p:spPr bwMode="auto">
            <a:xfrm>
              <a:off x="7904049" y="4303182"/>
              <a:ext cx="1588" cy="1417638"/>
            </a:xfrm>
            <a:prstGeom prst="line">
              <a:avLst/>
            </a:prstGeom>
            <a:noFill/>
            <a:ln w="9360">
              <a:solidFill>
                <a:srgbClr val="969696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393" name="Line 7"/>
            <p:cNvSpPr>
              <a:spLocks noChangeShapeType="1"/>
            </p:cNvSpPr>
            <p:nvPr/>
          </p:nvSpPr>
          <p:spPr bwMode="auto">
            <a:xfrm>
              <a:off x="7848487" y="4273020"/>
              <a:ext cx="1587" cy="1417637"/>
            </a:xfrm>
            <a:prstGeom prst="line">
              <a:avLst/>
            </a:prstGeom>
            <a:noFill/>
            <a:ln w="9360">
              <a:solidFill>
                <a:srgbClr val="969696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394" name="Line 8"/>
            <p:cNvSpPr>
              <a:spLocks noChangeShapeType="1"/>
            </p:cNvSpPr>
            <p:nvPr/>
          </p:nvSpPr>
          <p:spPr bwMode="auto">
            <a:xfrm flipH="1">
              <a:off x="6475299" y="6668557"/>
              <a:ext cx="2471738" cy="1588"/>
            </a:xfrm>
            <a:prstGeom prst="line">
              <a:avLst/>
            </a:prstGeom>
            <a:noFill/>
            <a:ln w="6480">
              <a:solidFill>
                <a:srgbClr val="000000"/>
              </a:solidFill>
              <a:miter lim="800000"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395" name="Text Box 9"/>
            <p:cNvSpPr txBox="1">
              <a:spLocks noChangeArrowheads="1"/>
            </p:cNvSpPr>
            <p:nvPr/>
          </p:nvSpPr>
          <p:spPr bwMode="auto">
            <a:xfrm>
              <a:off x="3963874" y="5720820"/>
              <a:ext cx="2468563" cy="55562"/>
            </a:xfrm>
            <a:prstGeom prst="rect">
              <a:avLst/>
            </a:prstGeom>
            <a:solidFill>
              <a:srgbClr val="FF6600"/>
            </a:solidFill>
            <a:ln w="9360">
              <a:solidFill>
                <a:srgbClr val="969696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6396" name="Text Box 10"/>
            <p:cNvSpPr txBox="1">
              <a:spLocks noChangeArrowheads="1"/>
            </p:cNvSpPr>
            <p:nvPr/>
          </p:nvSpPr>
          <p:spPr bwMode="auto">
            <a:xfrm>
              <a:off x="7848487" y="5720820"/>
              <a:ext cx="55562" cy="53975"/>
            </a:xfrm>
            <a:prstGeom prst="rect">
              <a:avLst/>
            </a:prstGeom>
            <a:solidFill>
              <a:srgbClr val="FF6600"/>
            </a:solidFill>
            <a:ln w="9360">
              <a:solidFill>
                <a:srgbClr val="969696"/>
              </a:solidFill>
              <a:miter lim="800000"/>
              <a:headEnd/>
              <a:tailEnd/>
            </a:ln>
          </p:spPr>
          <p:txBody>
            <a:bodyPr lIns="0" tIns="91440" rIns="0" bIns="0"/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/>
              <a:endParaRPr lang="en-US" sz="1200">
                <a:solidFill>
                  <a:srgbClr val="000000"/>
                </a:solidFill>
              </a:endParaRPr>
            </a:p>
            <a:p>
              <a:pPr eaLnBrk="1" hangingPunct="1"/>
              <a:endParaRPr lang="en-US" sz="1200">
                <a:solidFill>
                  <a:srgbClr val="000000"/>
                </a:solidFill>
              </a:endParaRPr>
            </a:p>
            <a:p>
              <a:pPr eaLnBrk="1" hangingPunct="1"/>
              <a:endParaRPr lang="en-US" sz="1200">
                <a:solidFill>
                  <a:srgbClr val="000000"/>
                </a:solidFill>
              </a:endParaRPr>
            </a:p>
          </p:txBody>
        </p:sp>
        <p:sp>
          <p:nvSpPr>
            <p:cNvPr id="16397" name="Line 11"/>
            <p:cNvSpPr>
              <a:spLocks noChangeShapeType="1"/>
            </p:cNvSpPr>
            <p:nvPr/>
          </p:nvSpPr>
          <p:spPr bwMode="auto">
            <a:xfrm>
              <a:off x="6421324" y="5720820"/>
              <a:ext cx="1417638" cy="1587"/>
            </a:xfrm>
            <a:prstGeom prst="line">
              <a:avLst/>
            </a:prstGeom>
            <a:noFill/>
            <a:ln w="9360">
              <a:solidFill>
                <a:srgbClr val="969696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398" name="Line 12"/>
            <p:cNvSpPr>
              <a:spLocks noChangeShapeType="1"/>
            </p:cNvSpPr>
            <p:nvPr/>
          </p:nvSpPr>
          <p:spPr bwMode="auto">
            <a:xfrm>
              <a:off x="6421324" y="5774795"/>
              <a:ext cx="1417638" cy="1587"/>
            </a:xfrm>
            <a:prstGeom prst="line">
              <a:avLst/>
            </a:prstGeom>
            <a:noFill/>
            <a:ln w="9360">
              <a:solidFill>
                <a:srgbClr val="969696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399" name="Line 13"/>
            <p:cNvSpPr>
              <a:spLocks noChangeShapeType="1"/>
            </p:cNvSpPr>
            <p:nvPr/>
          </p:nvSpPr>
          <p:spPr bwMode="auto">
            <a:xfrm flipH="1" flipV="1">
              <a:off x="8793049" y="1829857"/>
              <a:ext cx="7938" cy="2471738"/>
            </a:xfrm>
            <a:prstGeom prst="line">
              <a:avLst/>
            </a:prstGeom>
            <a:noFill/>
            <a:ln w="6480">
              <a:solidFill>
                <a:srgbClr val="000000"/>
              </a:solidFill>
              <a:miter lim="800000"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0" name="Line 14"/>
            <p:cNvSpPr>
              <a:spLocks noChangeShapeType="1"/>
            </p:cNvSpPr>
            <p:nvPr/>
          </p:nvSpPr>
          <p:spPr bwMode="auto">
            <a:xfrm flipH="1" flipV="1">
              <a:off x="8793049" y="4347632"/>
              <a:ext cx="7938" cy="2471738"/>
            </a:xfrm>
            <a:prstGeom prst="line">
              <a:avLst/>
            </a:prstGeom>
            <a:noFill/>
            <a:ln w="6480">
              <a:solidFill>
                <a:srgbClr val="000000"/>
              </a:solidFill>
              <a:miter lim="800000"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1" name="Line 15"/>
            <p:cNvSpPr>
              <a:spLocks noChangeShapeType="1"/>
            </p:cNvSpPr>
            <p:nvPr/>
          </p:nvSpPr>
          <p:spPr bwMode="auto">
            <a:xfrm flipH="1">
              <a:off x="3962287" y="6668557"/>
              <a:ext cx="2471737" cy="1588"/>
            </a:xfrm>
            <a:prstGeom prst="line">
              <a:avLst/>
            </a:prstGeom>
            <a:noFill/>
            <a:ln w="6480">
              <a:solidFill>
                <a:srgbClr val="000000"/>
              </a:solidFill>
              <a:miter lim="800000"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2" name="Text Box 16"/>
            <p:cNvSpPr txBox="1">
              <a:spLocks noChangeArrowheads="1"/>
            </p:cNvSpPr>
            <p:nvPr/>
          </p:nvSpPr>
          <p:spPr bwMode="auto">
            <a:xfrm rot="16200000">
              <a:off x="8454797" y="2983842"/>
              <a:ext cx="417743" cy="155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algn="ctr" eaLnBrk="1" hangingPunct="1">
                <a:buClr>
                  <a:srgbClr val="FFFFFF"/>
                </a:buClr>
              </a:pPr>
              <a:r>
                <a:rPr lang="en-US" sz="900" b="1" dirty="0">
                  <a:solidFill>
                    <a:srgbClr val="1D07BF"/>
                  </a:solidFill>
                </a:rPr>
                <a:t>WIDTH</a:t>
              </a:r>
            </a:p>
          </p:txBody>
        </p:sp>
        <p:sp>
          <p:nvSpPr>
            <p:cNvPr id="16403" name="Text Box 17"/>
            <p:cNvSpPr txBox="1">
              <a:spLocks noChangeArrowheads="1"/>
            </p:cNvSpPr>
            <p:nvPr/>
          </p:nvSpPr>
          <p:spPr bwMode="auto">
            <a:xfrm rot="16200000">
              <a:off x="8454797" y="5498442"/>
              <a:ext cx="417743" cy="155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algn="ctr" eaLnBrk="1" hangingPunct="1">
                <a:buClr>
                  <a:srgbClr val="FFFFFF"/>
                </a:buClr>
              </a:pPr>
              <a:r>
                <a:rPr lang="en-US" sz="900" b="1" dirty="0">
                  <a:solidFill>
                    <a:srgbClr val="1D07BF"/>
                  </a:solidFill>
                </a:rPr>
                <a:t>WIDTH</a:t>
              </a:r>
            </a:p>
          </p:txBody>
        </p:sp>
        <p:sp>
          <p:nvSpPr>
            <p:cNvPr id="16404" name="Text Box 18"/>
            <p:cNvSpPr txBox="1">
              <a:spLocks noChangeArrowheads="1"/>
            </p:cNvSpPr>
            <p:nvPr/>
          </p:nvSpPr>
          <p:spPr bwMode="auto">
            <a:xfrm>
              <a:off x="4975010" y="6479645"/>
              <a:ext cx="425654" cy="1529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algn="ctr" eaLnBrk="1" hangingPunct="1">
                <a:buClr>
                  <a:srgbClr val="FFFFFF"/>
                </a:buClr>
              </a:pPr>
              <a:r>
                <a:rPr lang="en-US" sz="900" b="1" dirty="0">
                  <a:solidFill>
                    <a:srgbClr val="1D07BF"/>
                  </a:solidFill>
                </a:rPr>
                <a:t>WIDTH</a:t>
              </a:r>
            </a:p>
          </p:txBody>
        </p:sp>
        <p:sp>
          <p:nvSpPr>
            <p:cNvPr id="16405" name="Text Box 19"/>
            <p:cNvSpPr txBox="1">
              <a:spLocks noChangeArrowheads="1"/>
            </p:cNvSpPr>
            <p:nvPr/>
          </p:nvSpPr>
          <p:spPr bwMode="auto">
            <a:xfrm>
              <a:off x="7432460" y="6478057"/>
              <a:ext cx="425654" cy="1529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algn="ctr" eaLnBrk="1" hangingPunct="1">
                <a:buClr>
                  <a:srgbClr val="FFFFFF"/>
                </a:buClr>
              </a:pPr>
              <a:r>
                <a:rPr lang="en-US" sz="900" b="1" dirty="0">
                  <a:solidFill>
                    <a:srgbClr val="1D07BF"/>
                  </a:solidFill>
                </a:rPr>
                <a:t>WIDTH</a:t>
              </a:r>
            </a:p>
          </p:txBody>
        </p:sp>
        <p:sp>
          <p:nvSpPr>
            <p:cNvPr id="16407" name="Line 21"/>
            <p:cNvSpPr>
              <a:spLocks noChangeShapeType="1"/>
            </p:cNvSpPr>
            <p:nvPr/>
          </p:nvSpPr>
          <p:spPr bwMode="auto">
            <a:xfrm>
              <a:off x="4830649" y="4379382"/>
              <a:ext cx="1588" cy="1295400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8" name="Text Box 22"/>
            <p:cNvSpPr txBox="1">
              <a:spLocks noChangeArrowheads="1"/>
            </p:cNvSpPr>
            <p:nvPr/>
          </p:nvSpPr>
          <p:spPr bwMode="auto">
            <a:xfrm>
              <a:off x="4790962" y="4727045"/>
              <a:ext cx="315912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>
                <a:buFont typeface="Palatino" pitchFamily="18" charset="0"/>
                <a:buNone/>
              </a:pPr>
              <a:r>
                <a:rPr lang="en-US">
                  <a:solidFill>
                    <a:srgbClr val="000000"/>
                  </a:solidFill>
                </a:rPr>
                <a:t>i</a:t>
              </a:r>
            </a:p>
          </p:txBody>
        </p:sp>
        <p:sp>
          <p:nvSpPr>
            <p:cNvPr id="16409" name="Line 23"/>
            <p:cNvSpPr>
              <a:spLocks noChangeShapeType="1"/>
            </p:cNvSpPr>
            <p:nvPr/>
          </p:nvSpPr>
          <p:spPr bwMode="auto">
            <a:xfrm>
              <a:off x="3992449" y="5903382"/>
              <a:ext cx="838200" cy="1588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10" name="Text Box 24"/>
            <p:cNvSpPr txBox="1">
              <a:spLocks noChangeArrowheads="1"/>
            </p:cNvSpPr>
            <p:nvPr/>
          </p:nvSpPr>
          <p:spPr bwMode="auto">
            <a:xfrm>
              <a:off x="4197237" y="5793845"/>
              <a:ext cx="352425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>
                <a:buFont typeface="Palatino" pitchFamily="18" charset="0"/>
                <a:buNone/>
              </a:pPr>
              <a:r>
                <a:rPr lang="en-US">
                  <a:solidFill>
                    <a:srgbClr val="000000"/>
                  </a:solidFill>
                </a:rPr>
                <a:t>k</a:t>
              </a:r>
            </a:p>
          </p:txBody>
        </p:sp>
        <p:sp>
          <p:nvSpPr>
            <p:cNvPr id="16411" name="Line 25"/>
            <p:cNvSpPr>
              <a:spLocks noChangeShapeType="1"/>
            </p:cNvSpPr>
            <p:nvPr/>
          </p:nvSpPr>
          <p:spPr bwMode="auto">
            <a:xfrm>
              <a:off x="8107249" y="1864782"/>
              <a:ext cx="1588" cy="914400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12" name="Text Box 26"/>
            <p:cNvSpPr txBox="1">
              <a:spLocks noChangeArrowheads="1"/>
            </p:cNvSpPr>
            <p:nvPr/>
          </p:nvSpPr>
          <p:spPr bwMode="auto">
            <a:xfrm>
              <a:off x="8083437" y="2136245"/>
              <a:ext cx="352425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>
                <a:buFont typeface="Palatino" pitchFamily="18" charset="0"/>
                <a:buNone/>
              </a:pPr>
              <a:r>
                <a:rPr lang="en-US">
                  <a:solidFill>
                    <a:srgbClr val="000000"/>
                  </a:solidFill>
                </a:rPr>
                <a:t>k</a:t>
              </a:r>
            </a:p>
          </p:txBody>
        </p:sp>
        <p:sp>
          <p:nvSpPr>
            <p:cNvPr id="16413" name="Line 27"/>
            <p:cNvSpPr>
              <a:spLocks noChangeShapeType="1"/>
            </p:cNvSpPr>
            <p:nvPr/>
          </p:nvSpPr>
          <p:spPr bwMode="auto">
            <a:xfrm>
              <a:off x="6475299" y="2852886"/>
              <a:ext cx="1403350" cy="4083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14" name="Text Box 28"/>
            <p:cNvSpPr txBox="1">
              <a:spLocks noChangeArrowheads="1"/>
            </p:cNvSpPr>
            <p:nvPr/>
          </p:nvSpPr>
          <p:spPr bwMode="auto">
            <a:xfrm>
              <a:off x="6845187" y="2766730"/>
              <a:ext cx="323850" cy="4603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spAutoFit/>
            </a:bodyPr>
            <a:lstStyle>
              <a:lvl1pPr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>
                <a:buFont typeface="Palatino" pitchFamily="18" charset="0"/>
                <a:buNone/>
              </a:pPr>
              <a:r>
                <a:rPr lang="en-US" dirty="0">
                  <a:solidFill>
                    <a:srgbClr val="000000"/>
                  </a:solidFill>
                </a:rPr>
                <a:t>j</a:t>
              </a:r>
            </a:p>
          </p:txBody>
        </p:sp>
      </p:grpSp>
      <p:sp>
        <p:nvSpPr>
          <p:cNvPr id="2" name="矩形 1"/>
          <p:cNvSpPr/>
          <p:nvPr/>
        </p:nvSpPr>
        <p:spPr>
          <a:xfrm>
            <a:off x="428175" y="5149202"/>
            <a:ext cx="26416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A Simple Host Version in C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424626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04-03-9780128119860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453" y="1586172"/>
            <a:ext cx="7772400" cy="31877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8CEA-9301-41AF-9DB8-EB5C7DB7B738}" type="slidenum">
              <a:rPr lang="en-IN" smtClean="0"/>
              <a:t>7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755576" y="4797152"/>
            <a:ext cx="734481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/>
              <a:t>一个简单的矩阵乘法</a:t>
            </a:r>
            <a:r>
              <a:rPr lang="en-US" altLang="zh-CN" sz="2000" dirty="0"/>
              <a:t>kernel</a:t>
            </a:r>
            <a:r>
              <a:rPr lang="zh-CN" altLang="en-US" sz="2000" dirty="0"/>
              <a:t>：  </a:t>
            </a:r>
          </a:p>
          <a:p>
            <a:r>
              <a:rPr lang="zh-CN" altLang="en-US" sz="2000" dirty="0"/>
              <a:t>         </a:t>
            </a:r>
            <a:r>
              <a:rPr lang="en-US" altLang="zh-CN" sz="2000" dirty="0"/>
              <a:t>——</a:t>
            </a:r>
            <a:r>
              <a:rPr lang="zh-CN" altLang="en-US" sz="2000" dirty="0"/>
              <a:t>使用一个线程计算一个</a:t>
            </a:r>
            <a:r>
              <a:rPr lang="en-IN" sz="2000" dirty="0"/>
              <a:t>P</a:t>
            </a:r>
            <a:r>
              <a:rPr lang="zh-CN" altLang="en-US" sz="2000" dirty="0"/>
              <a:t>元素。</a:t>
            </a:r>
            <a:endParaRPr lang="en-IN" sz="2000" dirty="0"/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457200" y="274638"/>
            <a:ext cx="8686800" cy="10668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600" dirty="0"/>
              <a:t>Initial </a:t>
            </a:r>
            <a:r>
              <a:rPr lang="en-IN" altLang="zh-CN" sz="3600" dirty="0"/>
              <a:t>matrix multiplication version</a:t>
            </a:r>
            <a:endParaRPr lang="en-US" sz="3600" dirty="0"/>
          </a:p>
        </p:txBody>
      </p:sp>
      <p:cxnSp>
        <p:nvCxnSpPr>
          <p:cNvPr id="4" name="直接连接符 3"/>
          <p:cNvCxnSpPr/>
          <p:nvPr/>
        </p:nvCxnSpPr>
        <p:spPr>
          <a:xfrm>
            <a:off x="1565031" y="2356338"/>
            <a:ext cx="42291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1565031" y="2781297"/>
            <a:ext cx="425841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209804" y="3777760"/>
            <a:ext cx="3613639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7116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04-02-9780128119860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1598" y="1484229"/>
            <a:ext cx="4780515" cy="44436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8CEA-9301-41AF-9DB8-EB5C7DB7B738}" type="slidenum">
              <a:rPr lang="en-IN" smtClean="0"/>
              <a:t>8</a:t>
            </a:fld>
            <a:endParaRPr lang="en-IN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457200" y="274638"/>
            <a:ext cx="8686800" cy="10668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600" dirty="0"/>
              <a:t>Initial </a:t>
            </a:r>
            <a:r>
              <a:rPr lang="en-IN" altLang="zh-CN" sz="3600" dirty="0"/>
              <a:t>matrix multiplication version</a:t>
            </a:r>
            <a:endParaRPr lang="en-US" sz="3600" dirty="0"/>
          </a:p>
        </p:txBody>
      </p:sp>
      <p:sp>
        <p:nvSpPr>
          <p:cNvPr id="3" name="矩形 2"/>
          <p:cNvSpPr/>
          <p:nvPr/>
        </p:nvSpPr>
        <p:spPr>
          <a:xfrm>
            <a:off x="1160585" y="1819980"/>
            <a:ext cx="283229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/>
              <a:t>使用多个线程块进行矩阵乘法；</a:t>
            </a: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/>
              <a:t>每个线程块负责一个矩阵子块。</a:t>
            </a:r>
          </a:p>
        </p:txBody>
      </p:sp>
    </p:spTree>
    <p:extLst>
      <p:ext uri="{BB962C8B-B14F-4D97-AF65-F5344CB8AC3E}">
        <p14:creationId xmlns:p14="http://schemas.microsoft.com/office/powerpoint/2010/main" val="862017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47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79248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Kernel Function - A Small Example</a:t>
            </a:r>
          </a:p>
        </p:txBody>
      </p:sp>
      <p:sp>
        <p:nvSpPr>
          <p:cNvPr id="25603" name="Text Placeholder 48"/>
          <p:cNvSpPr>
            <a:spLocks noGrp="1"/>
          </p:cNvSpPr>
          <p:nvPr>
            <p:ph type="body" sz="half" idx="1"/>
          </p:nvPr>
        </p:nvSpPr>
        <p:spPr>
          <a:xfrm>
            <a:off x="457200" y="1371600"/>
            <a:ext cx="8305800" cy="2209800"/>
          </a:xfrm>
        </p:spPr>
        <p:txBody>
          <a:bodyPr/>
          <a:lstStyle/>
          <a:p>
            <a:pPr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zh-CN" altLang="en-US" sz="2400" dirty="0"/>
              <a:t>每个</a:t>
            </a:r>
            <a:r>
              <a:rPr lang="en-US" sz="2400" dirty="0"/>
              <a:t>2D </a:t>
            </a:r>
            <a:r>
              <a:rPr lang="zh-CN" altLang="en-US" sz="2400" dirty="0"/>
              <a:t>线程</a:t>
            </a:r>
            <a:r>
              <a:rPr lang="en-US" sz="2400" dirty="0"/>
              <a:t> block </a:t>
            </a:r>
            <a:r>
              <a:rPr lang="zh-CN" altLang="en-US" sz="2400" dirty="0"/>
              <a:t>负责计算结果矩阵中的</a:t>
            </a:r>
            <a:r>
              <a:rPr lang="en-US" sz="2400" dirty="0"/>
              <a:t>(TILE_WIDTH)</a:t>
            </a:r>
            <a:r>
              <a:rPr lang="en-US" sz="2400" baseline="30000" dirty="0"/>
              <a:t>2</a:t>
            </a:r>
            <a:r>
              <a:rPr lang="en-US" sz="2400" dirty="0"/>
              <a:t> </a:t>
            </a:r>
            <a:r>
              <a:rPr lang="zh-CN" altLang="en-US" sz="2400" dirty="0"/>
              <a:t>子矩阵</a:t>
            </a:r>
            <a:r>
              <a:rPr lang="en-US" sz="2400" dirty="0"/>
              <a:t> (tile)</a:t>
            </a:r>
          </a:p>
          <a:p>
            <a:pPr lvl="1"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zh-CN" altLang="en-US" sz="2000" dirty="0"/>
              <a:t>每个线程</a:t>
            </a:r>
            <a:r>
              <a:rPr lang="en-US" altLang="zh-CN" sz="2000" dirty="0"/>
              <a:t>block</a:t>
            </a:r>
            <a:r>
              <a:rPr lang="zh-CN" altLang="en-US" sz="2000" dirty="0"/>
              <a:t>包含</a:t>
            </a:r>
            <a:r>
              <a:rPr lang="en-US" sz="2000" dirty="0"/>
              <a:t> (TILE_WIDTH)</a:t>
            </a:r>
            <a:r>
              <a:rPr lang="en-US" sz="2000" baseline="30000" dirty="0"/>
              <a:t>2 </a:t>
            </a:r>
            <a:r>
              <a:rPr lang="zh-CN" altLang="en-US" sz="2000" dirty="0"/>
              <a:t>线程</a:t>
            </a:r>
            <a:endParaRPr lang="en-US" sz="2000" dirty="0"/>
          </a:p>
          <a:p>
            <a:pPr eaLnBrk="1" hangingPunct="1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zh-CN" altLang="en-US" sz="2400" dirty="0"/>
              <a:t>创建</a:t>
            </a:r>
            <a:r>
              <a:rPr lang="en-US" sz="2400" dirty="0"/>
              <a:t>2D Grid</a:t>
            </a:r>
            <a:r>
              <a:rPr lang="zh-CN" altLang="en-US" sz="2400" dirty="0"/>
              <a:t>，包含</a:t>
            </a:r>
            <a:r>
              <a:rPr lang="en-US" sz="2400" dirty="0"/>
              <a:t> (WIDTH/TILE_WIDTH)</a:t>
            </a:r>
            <a:r>
              <a:rPr lang="en-US" sz="2400" baseline="30000" dirty="0"/>
              <a:t>2 </a:t>
            </a:r>
            <a:r>
              <a:rPr lang="zh-CN" altLang="en-US" sz="2400" dirty="0"/>
              <a:t>个</a:t>
            </a:r>
            <a:r>
              <a:rPr lang="en-US" altLang="zh-CN" sz="2400" dirty="0"/>
              <a:t>b</a:t>
            </a:r>
            <a:r>
              <a:rPr lang="en-US" sz="2400" dirty="0"/>
              <a:t>locks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1873250" y="3103685"/>
            <a:ext cx="2736850" cy="3157538"/>
            <a:chOff x="2590800" y="3200400"/>
            <a:chExt cx="2736850" cy="3157538"/>
          </a:xfrm>
        </p:grpSpPr>
        <p:sp>
          <p:nvSpPr>
            <p:cNvPr id="25605" name="Rectangle 2"/>
            <p:cNvSpPr>
              <a:spLocks noChangeArrowheads="1"/>
            </p:cNvSpPr>
            <p:nvPr/>
          </p:nvSpPr>
          <p:spPr bwMode="auto">
            <a:xfrm>
              <a:off x="3429000" y="38862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/>
              <a:r>
                <a:rPr lang="en-US" sz="1600"/>
                <a:t>P</a:t>
              </a:r>
              <a:r>
                <a:rPr lang="en-US" sz="1600" baseline="-25000"/>
                <a:t>0,1</a:t>
              </a:r>
              <a:endParaRPr lang="en-US" sz="1600"/>
            </a:p>
          </p:txBody>
        </p:sp>
        <p:sp>
          <p:nvSpPr>
            <p:cNvPr id="25606" name="Rectangle 3"/>
            <p:cNvSpPr>
              <a:spLocks noChangeArrowheads="1"/>
            </p:cNvSpPr>
            <p:nvPr/>
          </p:nvSpPr>
          <p:spPr bwMode="auto">
            <a:xfrm>
              <a:off x="2971800" y="38862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/>
              <a:r>
                <a:rPr lang="en-US" sz="1600"/>
                <a:t>P</a:t>
              </a:r>
              <a:r>
                <a:rPr lang="en-US" sz="1600" baseline="-25000"/>
                <a:t>0,0</a:t>
              </a:r>
              <a:endParaRPr lang="en-US" sz="1600"/>
            </a:p>
          </p:txBody>
        </p:sp>
        <p:sp>
          <p:nvSpPr>
            <p:cNvPr id="25607" name="Rectangle 4"/>
            <p:cNvSpPr>
              <a:spLocks noChangeArrowheads="1"/>
            </p:cNvSpPr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/>
              <a:r>
                <a:rPr lang="en-US" sz="1600"/>
                <a:t>P</a:t>
              </a:r>
              <a:r>
                <a:rPr lang="en-US" sz="1600" baseline="-25000"/>
                <a:t>1,0</a:t>
              </a:r>
            </a:p>
          </p:txBody>
        </p:sp>
        <p:sp>
          <p:nvSpPr>
            <p:cNvPr id="25608" name="Rectangle 5"/>
            <p:cNvSpPr>
              <a:spLocks noChangeArrowheads="1"/>
            </p:cNvSpPr>
            <p:nvPr/>
          </p:nvSpPr>
          <p:spPr bwMode="auto">
            <a:xfrm>
              <a:off x="2971800" y="48006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09" name="Rectangle 6"/>
            <p:cNvSpPr>
              <a:spLocks noChangeArrowheads="1"/>
            </p:cNvSpPr>
            <p:nvPr/>
          </p:nvSpPr>
          <p:spPr bwMode="auto">
            <a:xfrm>
              <a:off x="2971800" y="52578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10" name="Rectangle 7"/>
            <p:cNvSpPr>
              <a:spLocks noChangeArrowheads="1"/>
            </p:cNvSpPr>
            <p:nvPr/>
          </p:nvSpPr>
          <p:spPr bwMode="auto">
            <a:xfrm>
              <a:off x="3429000" y="43434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11" name="Rectangle 8"/>
            <p:cNvSpPr>
              <a:spLocks noChangeArrowheads="1"/>
            </p:cNvSpPr>
            <p:nvPr/>
          </p:nvSpPr>
          <p:spPr bwMode="auto">
            <a:xfrm>
              <a:off x="3429000" y="48006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12" name="Rectangle 9"/>
            <p:cNvSpPr>
              <a:spLocks noChangeArrowheads="1"/>
            </p:cNvSpPr>
            <p:nvPr/>
          </p:nvSpPr>
          <p:spPr bwMode="auto">
            <a:xfrm>
              <a:off x="3429000" y="52578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13" name="Rectangle 10"/>
            <p:cNvSpPr>
              <a:spLocks noChangeArrowheads="1"/>
            </p:cNvSpPr>
            <p:nvPr/>
          </p:nvSpPr>
          <p:spPr bwMode="auto">
            <a:xfrm>
              <a:off x="3886200" y="38862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/>
              <a:r>
                <a:rPr lang="en-US" sz="1600"/>
                <a:t>P</a:t>
              </a:r>
              <a:r>
                <a:rPr lang="en-US" sz="1600" baseline="-25000"/>
                <a:t>0,2</a:t>
              </a:r>
            </a:p>
          </p:txBody>
        </p:sp>
        <p:sp>
          <p:nvSpPr>
            <p:cNvPr id="25614" name="Rectangle 11"/>
            <p:cNvSpPr>
              <a:spLocks noChangeArrowheads="1"/>
            </p:cNvSpPr>
            <p:nvPr/>
          </p:nvSpPr>
          <p:spPr bwMode="auto">
            <a:xfrm>
              <a:off x="3886200" y="43434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15" name="Rectangle 12"/>
            <p:cNvSpPr>
              <a:spLocks noChangeArrowheads="1"/>
            </p:cNvSpPr>
            <p:nvPr/>
          </p:nvSpPr>
          <p:spPr bwMode="auto">
            <a:xfrm>
              <a:off x="4343400" y="43434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16" name="Rectangle 13"/>
            <p:cNvSpPr>
              <a:spLocks noChangeArrowheads="1"/>
            </p:cNvSpPr>
            <p:nvPr/>
          </p:nvSpPr>
          <p:spPr bwMode="auto">
            <a:xfrm>
              <a:off x="4343400" y="48006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17" name="Rectangle 14"/>
            <p:cNvSpPr>
              <a:spLocks noChangeArrowheads="1"/>
            </p:cNvSpPr>
            <p:nvPr/>
          </p:nvSpPr>
          <p:spPr bwMode="auto">
            <a:xfrm>
              <a:off x="4343400" y="38862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/>
              <a:r>
                <a:rPr lang="en-US" sz="1600"/>
                <a:t>P</a:t>
              </a:r>
              <a:r>
                <a:rPr lang="en-US" sz="1600" baseline="-25000"/>
                <a:t>0,3</a:t>
              </a:r>
            </a:p>
          </p:txBody>
        </p:sp>
        <p:sp>
          <p:nvSpPr>
            <p:cNvPr id="25618" name="Rectangle 15"/>
            <p:cNvSpPr>
              <a:spLocks noChangeArrowheads="1"/>
            </p:cNvSpPr>
            <p:nvPr/>
          </p:nvSpPr>
          <p:spPr bwMode="auto">
            <a:xfrm>
              <a:off x="3886200" y="48006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19" name="Rectangle 16"/>
            <p:cNvSpPr>
              <a:spLocks noChangeArrowheads="1"/>
            </p:cNvSpPr>
            <p:nvPr/>
          </p:nvSpPr>
          <p:spPr bwMode="auto">
            <a:xfrm>
              <a:off x="3886200" y="52578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20" name="Rectangle 17"/>
            <p:cNvSpPr>
              <a:spLocks noChangeArrowheads="1"/>
            </p:cNvSpPr>
            <p:nvPr/>
          </p:nvSpPr>
          <p:spPr bwMode="auto">
            <a:xfrm>
              <a:off x="4343400" y="52578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21" name="Rectangle 18"/>
            <p:cNvSpPr>
              <a:spLocks noChangeArrowheads="1"/>
            </p:cNvSpPr>
            <p:nvPr/>
          </p:nvSpPr>
          <p:spPr bwMode="auto">
            <a:xfrm>
              <a:off x="3429000" y="43434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/>
              <a:r>
                <a:rPr lang="en-US" sz="1600"/>
                <a:t>P</a:t>
              </a:r>
              <a:r>
                <a:rPr lang="en-US" sz="1600" baseline="-25000"/>
                <a:t>1,1</a:t>
              </a:r>
            </a:p>
          </p:txBody>
        </p:sp>
        <p:sp>
          <p:nvSpPr>
            <p:cNvPr id="25622" name="Rectangle 19"/>
            <p:cNvSpPr>
              <a:spLocks noChangeArrowheads="1"/>
            </p:cNvSpPr>
            <p:nvPr/>
          </p:nvSpPr>
          <p:spPr bwMode="auto">
            <a:xfrm>
              <a:off x="2971800" y="48006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/>
              <a:r>
                <a:rPr lang="en-US" sz="1600"/>
                <a:t>P</a:t>
              </a:r>
              <a:r>
                <a:rPr lang="en-US" sz="1600" baseline="-25000"/>
                <a:t>2,0</a:t>
              </a:r>
              <a:endParaRPr lang="en-US" sz="1600"/>
            </a:p>
          </p:txBody>
        </p:sp>
        <p:sp>
          <p:nvSpPr>
            <p:cNvPr id="25623" name="Rectangle 20"/>
            <p:cNvSpPr>
              <a:spLocks noChangeArrowheads="1"/>
            </p:cNvSpPr>
            <p:nvPr/>
          </p:nvSpPr>
          <p:spPr bwMode="auto">
            <a:xfrm>
              <a:off x="3886200" y="48006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/>
              <a:r>
                <a:rPr lang="en-US" sz="1600"/>
                <a:t>P</a:t>
              </a:r>
              <a:r>
                <a:rPr lang="en-US" sz="1600" baseline="-25000"/>
                <a:t>2,2</a:t>
              </a:r>
            </a:p>
          </p:txBody>
        </p:sp>
        <p:sp>
          <p:nvSpPr>
            <p:cNvPr id="25624" name="Rectangle 21"/>
            <p:cNvSpPr>
              <a:spLocks noChangeArrowheads="1"/>
            </p:cNvSpPr>
            <p:nvPr/>
          </p:nvSpPr>
          <p:spPr bwMode="auto">
            <a:xfrm>
              <a:off x="4343400" y="48006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/>
              <a:r>
                <a:rPr lang="en-US" sz="1600"/>
                <a:t>P</a:t>
              </a:r>
              <a:r>
                <a:rPr lang="en-US" sz="1600" baseline="-25000"/>
                <a:t>2,3</a:t>
              </a:r>
            </a:p>
          </p:txBody>
        </p:sp>
        <p:sp>
          <p:nvSpPr>
            <p:cNvPr id="25625" name="Rectangle 22"/>
            <p:cNvSpPr>
              <a:spLocks noChangeArrowheads="1"/>
            </p:cNvSpPr>
            <p:nvPr/>
          </p:nvSpPr>
          <p:spPr bwMode="auto">
            <a:xfrm>
              <a:off x="3429000" y="48006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/>
              <a:r>
                <a:rPr lang="en-US" sz="1600"/>
                <a:t>P</a:t>
              </a:r>
              <a:r>
                <a:rPr lang="en-US" sz="1600" baseline="-25000"/>
                <a:t>2,1</a:t>
              </a:r>
            </a:p>
          </p:txBody>
        </p:sp>
        <p:sp>
          <p:nvSpPr>
            <p:cNvPr id="25626" name="Rectangle 23"/>
            <p:cNvSpPr>
              <a:spLocks noChangeArrowheads="1"/>
            </p:cNvSpPr>
            <p:nvPr/>
          </p:nvSpPr>
          <p:spPr bwMode="auto">
            <a:xfrm>
              <a:off x="4343400" y="43434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/>
              <a:r>
                <a:rPr lang="en-US" sz="1600"/>
                <a:t>P</a:t>
              </a:r>
              <a:r>
                <a:rPr lang="en-US" sz="1600" baseline="-25000"/>
                <a:t>1,3</a:t>
              </a:r>
            </a:p>
          </p:txBody>
        </p:sp>
        <p:sp>
          <p:nvSpPr>
            <p:cNvPr id="25627" name="Rectangle 24"/>
            <p:cNvSpPr>
              <a:spLocks noChangeArrowheads="1"/>
            </p:cNvSpPr>
            <p:nvPr/>
          </p:nvSpPr>
          <p:spPr bwMode="auto">
            <a:xfrm>
              <a:off x="3886200" y="43434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/>
              <a:r>
                <a:rPr lang="en-US" sz="1600"/>
                <a:t>P</a:t>
              </a:r>
              <a:r>
                <a:rPr lang="en-US" sz="1600" baseline="-25000"/>
                <a:t>1,2</a:t>
              </a:r>
            </a:p>
          </p:txBody>
        </p:sp>
        <p:sp>
          <p:nvSpPr>
            <p:cNvPr id="25628" name="Rectangle 25"/>
            <p:cNvSpPr>
              <a:spLocks noChangeArrowheads="1"/>
            </p:cNvSpPr>
            <p:nvPr/>
          </p:nvSpPr>
          <p:spPr bwMode="auto">
            <a:xfrm>
              <a:off x="2971800" y="52578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29" name="Rectangle 26"/>
            <p:cNvSpPr>
              <a:spLocks noChangeArrowheads="1"/>
            </p:cNvSpPr>
            <p:nvPr/>
          </p:nvSpPr>
          <p:spPr bwMode="auto">
            <a:xfrm>
              <a:off x="3429000" y="52578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30" name="Rectangle 27"/>
            <p:cNvSpPr>
              <a:spLocks noChangeArrowheads="1"/>
            </p:cNvSpPr>
            <p:nvPr/>
          </p:nvSpPr>
          <p:spPr bwMode="auto">
            <a:xfrm>
              <a:off x="4343400" y="52578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31" name="Rectangle 28"/>
            <p:cNvSpPr>
              <a:spLocks noChangeArrowheads="1"/>
            </p:cNvSpPr>
            <p:nvPr/>
          </p:nvSpPr>
          <p:spPr bwMode="auto">
            <a:xfrm>
              <a:off x="3886200" y="52578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32" name="Rectangle 29"/>
            <p:cNvSpPr>
              <a:spLocks noChangeArrowheads="1"/>
            </p:cNvSpPr>
            <p:nvPr/>
          </p:nvSpPr>
          <p:spPr bwMode="auto">
            <a:xfrm>
              <a:off x="2971800" y="52578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/>
              <a:r>
                <a:rPr lang="en-US" sz="1600"/>
                <a:t>P</a:t>
              </a:r>
              <a:r>
                <a:rPr lang="en-US" sz="1600" baseline="-25000"/>
                <a:t>3,0</a:t>
              </a:r>
              <a:endParaRPr lang="en-US" sz="1600"/>
            </a:p>
          </p:txBody>
        </p:sp>
        <p:sp>
          <p:nvSpPr>
            <p:cNvPr id="25633" name="Rectangle 30"/>
            <p:cNvSpPr>
              <a:spLocks noChangeArrowheads="1"/>
            </p:cNvSpPr>
            <p:nvPr/>
          </p:nvSpPr>
          <p:spPr bwMode="auto">
            <a:xfrm>
              <a:off x="3886200" y="52578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/>
              <a:r>
                <a:rPr lang="en-US" sz="1600"/>
                <a:t>P</a:t>
              </a:r>
              <a:r>
                <a:rPr lang="en-US" sz="1600" baseline="-25000"/>
                <a:t>2,3</a:t>
              </a:r>
            </a:p>
          </p:txBody>
        </p:sp>
        <p:sp>
          <p:nvSpPr>
            <p:cNvPr id="25634" name="Rectangle 31"/>
            <p:cNvSpPr>
              <a:spLocks noChangeArrowheads="1"/>
            </p:cNvSpPr>
            <p:nvPr/>
          </p:nvSpPr>
          <p:spPr bwMode="auto">
            <a:xfrm>
              <a:off x="4343400" y="52578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/>
              <a:r>
                <a:rPr lang="en-US" sz="1600"/>
                <a:t>P</a:t>
              </a:r>
              <a:r>
                <a:rPr lang="en-US" sz="1600" baseline="-25000"/>
                <a:t>3,3</a:t>
              </a:r>
            </a:p>
          </p:txBody>
        </p:sp>
        <p:sp>
          <p:nvSpPr>
            <p:cNvPr id="25635" name="Rectangle 32"/>
            <p:cNvSpPr>
              <a:spLocks noChangeArrowheads="1"/>
            </p:cNvSpPr>
            <p:nvPr/>
          </p:nvSpPr>
          <p:spPr bwMode="auto">
            <a:xfrm>
              <a:off x="3429000" y="5257800"/>
              <a:ext cx="457200" cy="457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/>
              <a:r>
                <a:rPr lang="en-US" sz="1600"/>
                <a:t>P</a:t>
              </a:r>
              <a:r>
                <a:rPr lang="en-US" sz="1600" baseline="-25000"/>
                <a:t>3,1</a:t>
              </a:r>
            </a:p>
          </p:txBody>
        </p:sp>
        <p:sp>
          <p:nvSpPr>
            <p:cNvPr id="25636" name="Rectangle 33"/>
            <p:cNvSpPr>
              <a:spLocks noChangeArrowheads="1"/>
            </p:cNvSpPr>
            <p:nvPr/>
          </p:nvSpPr>
          <p:spPr bwMode="auto">
            <a:xfrm>
              <a:off x="2971800" y="3886200"/>
              <a:ext cx="914400" cy="914400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37" name="Text Box 34"/>
            <p:cNvSpPr txBox="1">
              <a:spLocks noChangeArrowheads="1"/>
            </p:cNvSpPr>
            <p:nvPr/>
          </p:nvSpPr>
          <p:spPr bwMode="auto">
            <a:xfrm>
              <a:off x="2590800" y="3200400"/>
              <a:ext cx="1060450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/>
              <a:r>
                <a:rPr lang="en-US" sz="1600"/>
                <a:t>Block(0,0)</a:t>
              </a:r>
            </a:p>
          </p:txBody>
        </p:sp>
        <p:sp>
          <p:nvSpPr>
            <p:cNvPr id="25638" name="Line 35"/>
            <p:cNvSpPr>
              <a:spLocks noChangeShapeType="1"/>
            </p:cNvSpPr>
            <p:nvPr/>
          </p:nvSpPr>
          <p:spPr bwMode="auto">
            <a:xfrm>
              <a:off x="2971800" y="3505200"/>
              <a:ext cx="30480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39" name="Text Box 36"/>
            <p:cNvSpPr txBox="1">
              <a:spLocks noChangeArrowheads="1"/>
            </p:cNvSpPr>
            <p:nvPr/>
          </p:nvSpPr>
          <p:spPr bwMode="auto">
            <a:xfrm>
              <a:off x="4191000" y="3200400"/>
              <a:ext cx="1108075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/>
              <a:r>
                <a:rPr lang="en-US" sz="1600"/>
                <a:t>Block(0,1)</a:t>
              </a:r>
            </a:p>
          </p:txBody>
        </p:sp>
        <p:sp>
          <p:nvSpPr>
            <p:cNvPr id="25640" name="Rectangle 37"/>
            <p:cNvSpPr>
              <a:spLocks noChangeArrowheads="1"/>
            </p:cNvSpPr>
            <p:nvPr/>
          </p:nvSpPr>
          <p:spPr bwMode="auto">
            <a:xfrm>
              <a:off x="3886200" y="3886200"/>
              <a:ext cx="914400" cy="914400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41" name="Line 38"/>
            <p:cNvSpPr>
              <a:spLocks noChangeShapeType="1"/>
            </p:cNvSpPr>
            <p:nvPr/>
          </p:nvSpPr>
          <p:spPr bwMode="auto">
            <a:xfrm flipH="1">
              <a:off x="4495800" y="3505200"/>
              <a:ext cx="30480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42" name="Rectangle 39"/>
            <p:cNvSpPr>
              <a:spLocks noChangeArrowheads="1"/>
            </p:cNvSpPr>
            <p:nvPr/>
          </p:nvSpPr>
          <p:spPr bwMode="auto">
            <a:xfrm>
              <a:off x="2971800" y="4800600"/>
              <a:ext cx="914400" cy="914400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43" name="Rectangle 40"/>
            <p:cNvSpPr>
              <a:spLocks noChangeArrowheads="1"/>
            </p:cNvSpPr>
            <p:nvPr/>
          </p:nvSpPr>
          <p:spPr bwMode="auto">
            <a:xfrm>
              <a:off x="3886200" y="4800600"/>
              <a:ext cx="914400" cy="914400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44" name="Text Box 41"/>
            <p:cNvSpPr txBox="1">
              <a:spLocks noChangeArrowheads="1"/>
            </p:cNvSpPr>
            <p:nvPr/>
          </p:nvSpPr>
          <p:spPr bwMode="auto">
            <a:xfrm>
              <a:off x="4267200" y="6019800"/>
              <a:ext cx="1060450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/>
              <a:r>
                <a:rPr lang="en-US" sz="1600"/>
                <a:t>Block(1,1)</a:t>
              </a:r>
            </a:p>
          </p:txBody>
        </p:sp>
        <p:sp>
          <p:nvSpPr>
            <p:cNvPr id="25645" name="Text Box 42"/>
            <p:cNvSpPr txBox="1">
              <a:spLocks noChangeArrowheads="1"/>
            </p:cNvSpPr>
            <p:nvPr/>
          </p:nvSpPr>
          <p:spPr bwMode="auto">
            <a:xfrm>
              <a:off x="2590800" y="6019800"/>
              <a:ext cx="1108075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Palatino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Palatino" pitchFamily="18" charset="0"/>
                </a:defRPr>
              </a:lvl9pPr>
            </a:lstStyle>
            <a:p>
              <a:pPr eaLnBrk="1" hangingPunct="1"/>
              <a:r>
                <a:rPr lang="en-US" sz="1600"/>
                <a:t>Block(1,0)</a:t>
              </a:r>
            </a:p>
          </p:txBody>
        </p:sp>
        <p:sp>
          <p:nvSpPr>
            <p:cNvPr id="25646" name="Line 43"/>
            <p:cNvSpPr>
              <a:spLocks noChangeShapeType="1"/>
            </p:cNvSpPr>
            <p:nvPr/>
          </p:nvSpPr>
          <p:spPr bwMode="auto">
            <a:xfrm flipV="1">
              <a:off x="2971800" y="5791200"/>
              <a:ext cx="38100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47" name="Line 44"/>
            <p:cNvSpPr>
              <a:spLocks noChangeShapeType="1"/>
            </p:cNvSpPr>
            <p:nvPr/>
          </p:nvSpPr>
          <p:spPr bwMode="auto">
            <a:xfrm flipH="1" flipV="1">
              <a:off x="4419600" y="5791200"/>
              <a:ext cx="38100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5648" name="Text Box 45"/>
          <p:cNvSpPr txBox="1">
            <a:spLocks noChangeArrowheads="1"/>
          </p:cNvSpPr>
          <p:nvPr/>
        </p:nvSpPr>
        <p:spPr bwMode="auto">
          <a:xfrm>
            <a:off x="4860925" y="4029075"/>
            <a:ext cx="327501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 sz="1600"/>
              <a:t>WIDTH = 4;   TILE_WIDTH = 2</a:t>
            </a:r>
          </a:p>
          <a:p>
            <a:pPr eaLnBrk="1" hangingPunct="1"/>
            <a:r>
              <a:rPr lang="en-US" sz="1600"/>
              <a:t>Each block has 2*2 = 4 threads</a:t>
            </a:r>
          </a:p>
        </p:txBody>
      </p:sp>
      <p:sp>
        <p:nvSpPr>
          <p:cNvPr id="25649" name="Text Box 45"/>
          <p:cNvSpPr txBox="1">
            <a:spLocks noChangeArrowheads="1"/>
          </p:cNvSpPr>
          <p:nvPr/>
        </p:nvSpPr>
        <p:spPr bwMode="auto">
          <a:xfrm>
            <a:off x="4876800" y="4800600"/>
            <a:ext cx="26892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Palatino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Palatino" pitchFamily="18" charset="0"/>
              </a:defRPr>
            </a:lvl9pPr>
          </a:lstStyle>
          <a:p>
            <a:pPr eaLnBrk="1" hangingPunct="1"/>
            <a:r>
              <a:rPr lang="en-US" sz="1600"/>
              <a:t>WIDTH/TILE_WIDTH = 2</a:t>
            </a:r>
          </a:p>
          <a:p>
            <a:pPr eaLnBrk="1" hangingPunct="1"/>
            <a:r>
              <a:rPr lang="en-US" sz="1600"/>
              <a:t>Use 2* 2 = 4 blocks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5920A02-B289-4771-9D57-2138CB4481E7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955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3085</TotalTime>
  <Words>3915</Words>
  <Application>Microsoft Macintosh PowerPoint</Application>
  <PresentationFormat>On-screen Show (4:3)</PresentationFormat>
  <Paragraphs>1204</Paragraphs>
  <Slides>53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8" baseType="lpstr">
      <vt:lpstr>等线</vt:lpstr>
      <vt:lpstr>LetterGothicStd</vt:lpstr>
      <vt:lpstr>Liberation Sans</vt:lpstr>
      <vt:lpstr>SimHei</vt:lpstr>
      <vt:lpstr>STIXGeneral-Regular</vt:lpstr>
      <vt:lpstr>TimesLTStd-Italic</vt:lpstr>
      <vt:lpstr>TimesLTStd-Roman</vt:lpstr>
      <vt:lpstr>Arial</vt:lpstr>
      <vt:lpstr>Calibri</vt:lpstr>
      <vt:lpstr>Calibri Light</vt:lpstr>
      <vt:lpstr>Courier New</vt:lpstr>
      <vt:lpstr>Palatino</vt:lpstr>
      <vt:lpstr>Times New Roman</vt:lpstr>
      <vt:lpstr>Wingdings</vt:lpstr>
      <vt:lpstr>Office 主题​​</vt:lpstr>
      <vt:lpstr>Introduction to CUDA  (4) Memory And Data Locality   </vt:lpstr>
      <vt:lpstr>Content </vt:lpstr>
      <vt:lpstr>PowerPoint Presentation</vt:lpstr>
      <vt:lpstr>PowerPoint Presentation</vt:lpstr>
      <vt:lpstr>Matrix Multiplication Example</vt:lpstr>
      <vt:lpstr>Matrix Multiplication Example</vt:lpstr>
      <vt:lpstr>PowerPoint Presentation</vt:lpstr>
      <vt:lpstr>PowerPoint Presentation</vt:lpstr>
      <vt:lpstr>Kernel Function - A Small Example</vt:lpstr>
      <vt:lpstr>A Slightly Bigger Example</vt:lpstr>
      <vt:lpstr>A Slightly Bigger Example (cont.)</vt:lpstr>
      <vt:lpstr>Work for Block (0,0)</vt:lpstr>
      <vt:lpstr>Work for Block (0,0) Thread(0,0)</vt:lpstr>
      <vt:lpstr>Work for Block (0,0) Thread(0,0)</vt:lpstr>
      <vt:lpstr>Work for Block (0,0) Thread(0,0)</vt:lpstr>
      <vt:lpstr>Work for Block (0,0) Thread(0,0)</vt:lpstr>
      <vt:lpstr>Work for Block (0,0) Thread(0,0)</vt:lpstr>
      <vt:lpstr>Work for Block (0,1)</vt:lpstr>
      <vt:lpstr>PowerPoint Presentation</vt:lpstr>
      <vt:lpstr>在一个内存带宽为150 GB/s的设备上，性能表现如何呢？</vt:lpstr>
      <vt:lpstr>Content </vt:lpstr>
      <vt:lpstr>CUDA Memories</vt:lpstr>
      <vt:lpstr>Programmer View of  CUDA Memories</vt:lpstr>
      <vt:lpstr>The Von-Neumann Model</vt:lpstr>
      <vt:lpstr>Going back to the program</vt:lpstr>
      <vt:lpstr>Operate Instructions</vt:lpstr>
      <vt:lpstr>Memory Access Instructions</vt:lpstr>
      <vt:lpstr>Registers vs Memory</vt:lpstr>
      <vt:lpstr>PowerPoint Presentation</vt:lpstr>
      <vt:lpstr>CUDA Variable Type Qualifiers</vt:lpstr>
      <vt:lpstr>CUDA Variable Type Qualifiers</vt:lpstr>
      <vt:lpstr>CUDA Variable Type Qualifiers</vt:lpstr>
      <vt:lpstr>CUDA Variable Type Qualifiers</vt:lpstr>
      <vt:lpstr>Content </vt:lpstr>
      <vt:lpstr>A Common Programming Strategy</vt:lpstr>
      <vt:lpstr>A Common Programming Strategy</vt:lpstr>
      <vt:lpstr>Shared Memory Blocking Basic Idea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Tiled Matrix Multiplication Kernel</vt:lpstr>
      <vt:lpstr>Loading an Input Tile 0</vt:lpstr>
      <vt:lpstr>Loading an Input Tile 1</vt:lpstr>
      <vt:lpstr>Loading an Input Tile m</vt:lpstr>
      <vt:lpstr>Barrier Synchronization</vt:lpstr>
      <vt:lpstr>PowerPoint Presentation</vt:lpstr>
      <vt:lpstr>PowerPoint Presentation</vt:lpstr>
      <vt:lpstr>PowerPoint Presentation</vt:lpstr>
      <vt:lpstr>Reference 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unknown</dc:creator>
  <cp:lastModifiedBy>Microsoft Office User</cp:lastModifiedBy>
  <cp:revision>190</cp:revision>
  <dcterms:created xsi:type="dcterms:W3CDTF">2018-06-22T02:42:42Z</dcterms:created>
  <dcterms:modified xsi:type="dcterms:W3CDTF">2025-03-16T00:49:35Z</dcterms:modified>
</cp:coreProperties>
</file>

<file path=docProps/thumbnail.jpeg>
</file>